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ppt/tags/tag14.xml" ContentType="application/vnd.openxmlformats-officedocument.presentationml.tags+xml"/>
  <Override PartName="/ppt/notesSlides/notesSlide14.xml" ContentType="application/vnd.openxmlformats-officedocument.presentationml.notesSlide+xml"/>
  <Override PartName="/ppt/tags/tag15.xml" ContentType="application/vnd.openxmlformats-officedocument.presentationml.tags+xml"/>
  <Override PartName="/ppt/notesSlides/notesSlide15.xml" ContentType="application/vnd.openxmlformats-officedocument.presentationml.notesSlide+xml"/>
  <Override PartName="/ppt/tags/tag16.xml" ContentType="application/vnd.openxmlformats-officedocument.presentationml.tags+xml"/>
  <Override PartName="/ppt/notesSlides/notesSlide16.xml" ContentType="application/vnd.openxmlformats-officedocument.presentationml.notesSlide+xml"/>
  <Override PartName="/ppt/tags/tag17.xml" ContentType="application/vnd.openxmlformats-officedocument.presentationml.tags+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tags/tag19.xml" ContentType="application/vnd.openxmlformats-officedocument.presentationml.tags+xml"/>
  <Override PartName="/ppt/notesSlides/notesSlide19.xml" ContentType="application/vnd.openxmlformats-officedocument.presentationml.notesSlide+xml"/>
  <Override PartName="/ppt/tags/tag20.xml" ContentType="application/vnd.openxmlformats-officedocument.presentationml.tags+xml"/>
  <Override PartName="/ppt/notesSlides/notesSlide20.xml" ContentType="application/vnd.openxmlformats-officedocument.presentationml.notesSlide+xml"/>
  <Override PartName="/ppt/tags/tag21.xml" ContentType="application/vnd.openxmlformats-officedocument.presentationml.tags+xml"/>
  <Override PartName="/ppt/notesSlides/notesSlide21.xml" ContentType="application/vnd.openxmlformats-officedocument.presentationml.notesSlide+xml"/>
  <Override PartName="/ppt/tags/tag22.xml" ContentType="application/vnd.openxmlformats-officedocument.presentationml.tags+xml"/>
  <Override PartName="/ppt/notesSlides/notesSlide22.xml" ContentType="application/vnd.openxmlformats-officedocument.presentationml.notesSlide+xml"/>
  <Override PartName="/ppt/tags/tag23.xml" ContentType="application/vnd.openxmlformats-officedocument.presentationml.tags+xml"/>
  <Override PartName="/ppt/notesSlides/notesSlide23.xml" ContentType="application/vnd.openxmlformats-officedocument.presentationml.notesSlide+xml"/>
  <Override PartName="/ppt/tags/tag24.xml" ContentType="application/vnd.openxmlformats-officedocument.presentationml.tags+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tags/tag30.xml" ContentType="application/vnd.openxmlformats-officedocument.presentationml.tags+xml"/>
  <Override PartName="/ppt/notesSlides/notesSlide30.xml" ContentType="application/vnd.openxmlformats-officedocument.presentationml.notesSlide+xml"/>
  <Override PartName="/ppt/tags/tag31.xml" ContentType="application/vnd.openxmlformats-officedocument.presentationml.tags+xml"/>
  <Override PartName="/ppt/notesSlides/notesSlide31.xml" ContentType="application/vnd.openxmlformats-officedocument.presentationml.notesSlide+xml"/>
  <Override PartName="/ppt/tags/tag32.xml" ContentType="application/vnd.openxmlformats-officedocument.presentationml.tags+xml"/>
  <Override PartName="/ppt/notesSlides/notesSlide32.xml" ContentType="application/vnd.openxmlformats-officedocument.presentationml.notesSlide+xml"/>
  <Override PartName="/ppt/tags/tag33.xml" ContentType="application/vnd.openxmlformats-officedocument.presentationml.tags+xml"/>
  <Override PartName="/ppt/notesSlides/notesSlide33.xml" ContentType="application/vnd.openxmlformats-officedocument.presentationml.notesSlide+xml"/>
  <Override PartName="/ppt/tags/tag34.xml" ContentType="application/vnd.openxmlformats-officedocument.presentationml.tags+xml"/>
  <Override PartName="/ppt/notesSlides/notesSlide34.xml" ContentType="application/vnd.openxmlformats-officedocument.presentationml.notesSlide+xml"/>
  <Override PartName="/ppt/tags/tag35.xml" ContentType="application/vnd.openxmlformats-officedocument.presentationml.tags+xml"/>
  <Override PartName="/ppt/notesSlides/notesSlide35.xml" ContentType="application/vnd.openxmlformats-officedocument.presentationml.notesSlide+xml"/>
  <Override PartName="/ppt/tags/tag36.xml" ContentType="application/vnd.openxmlformats-officedocument.presentationml.tags+xml"/>
  <Override PartName="/ppt/notesSlides/notesSlide36.xml" ContentType="application/vnd.openxmlformats-officedocument.presentationml.notesSlide+xml"/>
  <Override PartName="/ppt/tags/tag37.xml" ContentType="application/vnd.openxmlformats-officedocument.presentationml.tags+xml"/>
  <Override PartName="/ppt/notesSlides/notesSlide37.xml" ContentType="application/vnd.openxmlformats-officedocument.presentationml.notesSlide+xml"/>
  <Override PartName="/ppt/tags/tag38.xml" ContentType="application/vnd.openxmlformats-officedocument.presentationml.tags+xml"/>
  <Override PartName="/ppt/notesSlides/notesSlide38.xml" ContentType="application/vnd.openxmlformats-officedocument.presentationml.notesSlide+xml"/>
  <Override PartName="/ppt/tags/tag39.xml" ContentType="application/vnd.openxmlformats-officedocument.presentationml.tags+xml"/>
  <Override PartName="/ppt/notesSlides/notesSlide39.xml" ContentType="application/vnd.openxmlformats-officedocument.presentationml.notesSlide+xml"/>
  <Override PartName="/ppt/tags/tag40.xml" ContentType="application/vnd.openxmlformats-officedocument.presentationml.tags+xml"/>
  <Override PartName="/ppt/notesSlides/notesSlide40.xml" ContentType="application/vnd.openxmlformats-officedocument.presentationml.notesSlide+xml"/>
  <Override PartName="/ppt/tags/tag41.xml" ContentType="application/vnd.openxmlformats-officedocument.presentationml.tags+xml"/>
  <Override PartName="/ppt/notesSlides/notesSlide41.xml" ContentType="application/vnd.openxmlformats-officedocument.presentationml.notesSlide+xml"/>
  <Override PartName="/ppt/tags/tag42.xml" ContentType="application/vnd.openxmlformats-officedocument.presentationml.tags+xml"/>
  <Override PartName="/ppt/notesSlides/notesSlide42.xml" ContentType="application/vnd.openxmlformats-officedocument.presentationml.notesSlide+xml"/>
  <Override PartName="/ppt/comments/modernComment_16C_A8615A5A.xml" ContentType="application/vnd.ms-powerpoint.comments+xml"/>
  <Override PartName="/ppt/tags/tag43.xml" ContentType="application/vnd.openxmlformats-officedocument.presentationml.tags+xml"/>
  <Override PartName="/ppt/notesSlides/notesSlide4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9" r:id="rId1"/>
  </p:sldMasterIdLst>
  <p:notesMasterIdLst>
    <p:notesMasterId r:id="rId45"/>
  </p:notesMasterIdLst>
  <p:sldIdLst>
    <p:sldId id="326" r:id="rId2"/>
    <p:sldId id="327" r:id="rId3"/>
    <p:sldId id="328" r:id="rId4"/>
    <p:sldId id="329" r:id="rId5"/>
    <p:sldId id="330" r:id="rId6"/>
    <p:sldId id="331" r:id="rId7"/>
    <p:sldId id="332" r:id="rId8"/>
    <p:sldId id="370" r:id="rId9"/>
    <p:sldId id="334" r:id="rId10"/>
    <p:sldId id="335" r:id="rId11"/>
    <p:sldId id="336" r:id="rId12"/>
    <p:sldId id="337" r:id="rId13"/>
    <p:sldId id="338" r:id="rId14"/>
    <p:sldId id="339" r:id="rId15"/>
    <p:sldId id="340" r:id="rId16"/>
    <p:sldId id="341" r:id="rId17"/>
    <p:sldId id="342" r:id="rId18"/>
    <p:sldId id="343" r:id="rId19"/>
    <p:sldId id="344" r:id="rId20"/>
    <p:sldId id="345" r:id="rId21"/>
    <p:sldId id="346" r:id="rId22"/>
    <p:sldId id="347" r:id="rId23"/>
    <p:sldId id="348" r:id="rId24"/>
    <p:sldId id="349" r:id="rId25"/>
    <p:sldId id="350" r:id="rId26"/>
    <p:sldId id="351" r:id="rId27"/>
    <p:sldId id="352" r:id="rId28"/>
    <p:sldId id="353" r:id="rId29"/>
    <p:sldId id="367" r:id="rId30"/>
    <p:sldId id="355" r:id="rId31"/>
    <p:sldId id="356" r:id="rId32"/>
    <p:sldId id="357" r:id="rId33"/>
    <p:sldId id="358" r:id="rId34"/>
    <p:sldId id="359" r:id="rId35"/>
    <p:sldId id="309" r:id="rId36"/>
    <p:sldId id="360" r:id="rId37"/>
    <p:sldId id="361" r:id="rId38"/>
    <p:sldId id="362" r:id="rId39"/>
    <p:sldId id="298" r:id="rId40"/>
    <p:sldId id="368" r:id="rId41"/>
    <p:sldId id="363" r:id="rId42"/>
    <p:sldId id="364" r:id="rId43"/>
    <p:sldId id="366" r:id="rId44"/>
  </p:sldIdLst>
  <p:sldSz cx="12192000" cy="6858000"/>
  <p:notesSz cx="7315200" cy="9601200"/>
  <p:custDataLst>
    <p:tags r:id="rId46"/>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3024">
          <p15:clr>
            <a:srgbClr val="000000"/>
          </p15:clr>
        </p15:guide>
        <p15:guide id="2" pos="2304">
          <p15:clr>
            <a:srgbClr val="000000"/>
          </p15:clr>
        </p15:guide>
      </p15:notesGuideLst>
    </p:ext>
    <p: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r:id="rId57" roundtripDataSignature="AMtx7mgmBU5Xkv5GJnUrpbWx7rDsAk47ZA=="/>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AA13307-220E-1B35-9430-A662385282D3}" name="Deborah Thompson" initials="DT" userId="S::debthompson@thelearningpartnership.ca::4d536d5e-63af-46b5-92fe-bdf85c603799" providerId="AD"/>
  <p188:author id="{16EB8C1F-89F4-F591-3F48-8A6D7A725BBE}" name="Natasha Asbury" initials="NA" userId="Natasha Asbury" providerId="None"/>
  <p188:author id="{251D6A28-BA80-62D5-F951-2C42D46F9581}" name="Guest User" initials="GU" userId="S::urn:spo:anon#81491a12c2f0acefd3fad1ae5b83ad7c8a42f446246e07484a728466f36802d1::" providerId="AD"/>
  <p188:author id="{A3F3FFC8-233F-5EAD-B3B2-C0BD2675CEBB}" name="Danielle Pellerin" initials="DP" userId="S::dpellerin@thelearningpartnership.ca::1f18e8e2-df29-42e2-a329-cd66626d5397" providerId="AD"/>
  <p188:author id="{B0E8FBCA-0B83-958C-E7FD-5F7E65865EF5}" name="Natasha Asbury" initials="NA" userId="S::nasbury@thelearningpartnership.ca::ac9ec06a-81ef-45ff-9a28-88ca1f331bb8" providerId="AD"/>
  <p188:author id="{C36559F0-067F-4220-11EC-21374AD3FB63}" name="Wendy Goulden" initials="WG" userId="S::wgoulden@thelearningpartnership.ca::eb9b63ab-dada-4ec1-b10a-3e8a95decb0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Natasha Asbury" initials="" lastIdx="3" clrIdx="0"/>
  <p:cmAuthor id="1" name="Wendy Goulden" initials="" lastIdx="5" clrIdx="1"/>
  <p:cmAuthor id="2" name="Patricia Shields" initials="" lastIdx="4" clrIdx="2"/>
  <p:cmAuthor id="3" name="Natasha Asbury" initials="NA" lastIdx="21" clrIdx="3">
    <p:extLst>
      <p:ext uri="{19B8F6BF-5375-455C-9EA6-DF929625EA0E}">
        <p15:presenceInfo xmlns:p15="http://schemas.microsoft.com/office/powerpoint/2012/main" userId="Natasha Asbur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9B44A"/>
    <a:srgbClr val="009044"/>
    <a:srgbClr val="6A89B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6357" autoAdjust="0"/>
  </p:normalViewPr>
  <p:slideViewPr>
    <p:cSldViewPr snapToGrid="0">
      <p:cViewPr varScale="1">
        <p:scale>
          <a:sx n="114" d="100"/>
          <a:sy n="114" d="100"/>
        </p:scale>
        <p:origin x="438" y="114"/>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63" Type="http://schemas.microsoft.com/office/2018/10/relationships/authors" Targe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gs" Target="tags/tag1.xml"/><Relationship Id="rId59"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8"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57" Type="http://customschemas.google.com/relationships/presentationmetadata" Target="metadata"/><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8" Type="http://schemas.openxmlformats.org/officeDocument/2006/relationships/slide" Target="slides/slide7.xml"/></Relationships>
</file>

<file path=ppt/comments/modernComment_16C_A8615A5A.xml><?xml version="1.0" encoding="utf-8"?>
<p188:cmLst xmlns:a="http://schemas.openxmlformats.org/drawingml/2006/main" xmlns:r="http://schemas.openxmlformats.org/officeDocument/2006/relationships" xmlns:p188="http://schemas.microsoft.com/office/powerpoint/2018/8/main">
  <p188:cm id="{FF3A8EDC-2C4C-4FEA-9395-02EE3B211290}" authorId="{A3F3FFC8-233F-5EAD-B3B2-C0BD2675CEBB}" created="2022-02-25T09:58:57.615">
    <pc:sldMkLst xmlns:pc="http://schemas.microsoft.com/office/powerpoint/2013/main/command">
      <pc:docMk/>
      <pc:sldMk cId="2824952410" sldId="364"/>
    </pc:sldMkLst>
    <p188:replyLst>
      <p188:reply id="{128E8C07-BC19-45EB-8A82-F6683F947701}" authorId="{B0E8FBCA-0B83-958C-E7FD-5F7E65865EF5}" created="2022-02-25T14:03:05.613">
        <p188:txBody>
          <a:bodyPr/>
          <a:lstStyle/>
          <a:p>
            <a:r>
              <a:rPr lang="en-US"/>
              <a:t>Should be fixed now :)</a:t>
            </a:r>
          </a:p>
        </p188:txBody>
      </p188:reply>
    </p188:replyLst>
    <p188:txBody>
      <a:bodyPr/>
      <a:lstStyle/>
      <a:p>
        <a:r>
          <a:rPr lang="en-US"/>
          <a:t>Slide 42 has a picture of EN Cookbook to be deleted</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170238" cy="481013"/>
          </a:xfrm>
          <a:prstGeom prst="rect">
            <a:avLst/>
          </a:prstGeom>
          <a:noFill/>
          <a:ln>
            <a:noFill/>
          </a:ln>
        </p:spPr>
        <p:txBody>
          <a:bodyPr spcFirstLastPara="1" wrap="square" lIns="91425" tIns="45700" rIns="91425" bIns="45700" rtlCol="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pPr rtl="0"/>
            <a:endParaRPr/>
          </a:p>
        </p:txBody>
      </p:sp>
      <p:sp>
        <p:nvSpPr>
          <p:cNvPr id="4" name="Google Shape;4;n"/>
          <p:cNvSpPr txBox="1">
            <a:spLocks noGrp="1"/>
          </p:cNvSpPr>
          <p:nvPr>
            <p:ph type="dt" idx="10"/>
          </p:nvPr>
        </p:nvSpPr>
        <p:spPr>
          <a:xfrm>
            <a:off x="4143375" y="0"/>
            <a:ext cx="3170238" cy="481013"/>
          </a:xfrm>
          <a:prstGeom prst="rect">
            <a:avLst/>
          </a:prstGeom>
          <a:noFill/>
          <a:ln>
            <a:noFill/>
          </a:ln>
        </p:spPr>
        <p:txBody>
          <a:bodyPr spcFirstLastPara="1" wrap="square" lIns="91425" tIns="45700" rIns="91425" bIns="45700" rtlCol="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pPr rtl="0"/>
            <a:endParaRPr/>
          </a:p>
        </p:txBody>
      </p:sp>
      <p:sp>
        <p:nvSpPr>
          <p:cNvPr id="5" name="Google Shape;5;n"/>
          <p:cNvSpPr>
            <a:spLocks noGrp="1" noRot="1" noChangeAspect="1"/>
          </p:cNvSpPr>
          <p:nvPr>
            <p:ph type="sldImg" idx="3"/>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31838" y="4621213"/>
            <a:ext cx="5851525" cy="3779837"/>
          </a:xfrm>
          <a:prstGeom prst="rect">
            <a:avLst/>
          </a:prstGeom>
          <a:noFill/>
          <a:ln>
            <a:noFill/>
          </a:ln>
        </p:spPr>
        <p:txBody>
          <a:bodyPr spcFirstLastPara="1" wrap="square" lIns="91425" tIns="45700" rIns="91425" bIns="45700" rtlCol="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pPr rtl="0"/>
            <a:endParaRPr/>
          </a:p>
        </p:txBody>
      </p:sp>
      <p:sp>
        <p:nvSpPr>
          <p:cNvPr id="7" name="Google Shape;7;n"/>
          <p:cNvSpPr txBox="1">
            <a:spLocks noGrp="1"/>
          </p:cNvSpPr>
          <p:nvPr>
            <p:ph type="ftr" idx="11"/>
          </p:nvPr>
        </p:nvSpPr>
        <p:spPr>
          <a:xfrm>
            <a:off x="0" y="9120188"/>
            <a:ext cx="3170238" cy="481012"/>
          </a:xfrm>
          <a:prstGeom prst="rect">
            <a:avLst/>
          </a:prstGeom>
          <a:noFill/>
          <a:ln>
            <a:noFill/>
          </a:ln>
        </p:spPr>
        <p:txBody>
          <a:bodyPr spcFirstLastPara="1" wrap="square" lIns="91425" tIns="45700" rIns="91425" bIns="45700" rtlCol="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pPr rtl="0"/>
            <a:endParaRPr/>
          </a:p>
        </p:txBody>
      </p:sp>
      <p:sp>
        <p:nvSpPr>
          <p:cNvPr id="8" name="Google Shape;8;n"/>
          <p:cNvSpPr txBox="1">
            <a:spLocks noGrp="1"/>
          </p:cNvSpPr>
          <p:nvPr>
            <p:ph type="sldNum" idx="12"/>
          </p:nvPr>
        </p:nvSpPr>
        <p:spPr>
          <a:xfrm>
            <a:off x="4143375" y="9120188"/>
            <a:ext cx="3170238" cy="481012"/>
          </a:xfrm>
          <a:prstGeom prst="rect">
            <a:avLst/>
          </a:prstGeom>
          <a:noFill/>
          <a:ln>
            <a:noFill/>
          </a:ln>
        </p:spPr>
        <p:txBody>
          <a:bodyPr spcFirstLastPara="1" wrap="square" lIns="91425" tIns="45700" rIns="91425" bIns="45700" rtlCol="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9644074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mailto:registration@thelearningpartnership.ca"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1: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 name="Google Shape;124;p1:notes"/>
          <p:cNvSpPr txBox="1">
            <a:spLocks noGrp="1"/>
          </p:cNvSpPr>
          <p:nvPr>
            <p:ph type="body" idx="1"/>
          </p:nvPr>
        </p:nvSpPr>
        <p:spPr>
          <a:xfrm>
            <a:off x="731838" y="4621213"/>
            <a:ext cx="5851525" cy="3779837"/>
          </a:xfrm>
          <a:prstGeom prst="rect">
            <a:avLst/>
          </a:prstGeom>
          <a:noFill/>
          <a:ln>
            <a:noFill/>
          </a:ln>
        </p:spPr>
        <p:txBody>
          <a:bodyPr spcFirstLastPara="1" wrap="square" lIns="91425" tIns="45700" rIns="91425" bIns="45700" rtlCol="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dirty="0"/>
          </a:p>
        </p:txBody>
      </p:sp>
      <p:sp>
        <p:nvSpPr>
          <p:cNvPr id="125" name="Google Shape;125;p1:notes"/>
          <p:cNvSpPr txBox="1">
            <a:spLocks noGrp="1"/>
          </p:cNvSpPr>
          <p:nvPr>
            <p:ph type="sldNum" idx="12"/>
          </p:nvPr>
        </p:nvSpPr>
        <p:spPr>
          <a:xfrm>
            <a:off x="4143375" y="9120188"/>
            <a:ext cx="3170238" cy="481012"/>
          </a:xfrm>
          <a:prstGeom prst="rect">
            <a:avLst/>
          </a:prstGeom>
          <a:noFill/>
          <a:ln>
            <a:noFill/>
          </a:ln>
        </p:spPr>
        <p:txBody>
          <a:bodyPr spcFirstLastPara="1" wrap="square" lIns="91425" tIns="45700" rIns="91425" bIns="45700" rtlCol="0" anchor="b" anchorCtr="0">
            <a:noAutofit/>
          </a:bodyPr>
          <a:lstStyle/>
          <a:p>
            <a:pPr algn="r" rtl="0">
              <a:buSzPts val="1400"/>
            </a:pPr>
            <a:fld id="{00000000-1234-1234-1234-123412341234}" type="slidenum">
              <a:rPr lang="en-US"/>
              <a:pPr algn="r">
                <a:buSzPts val="1400"/>
              </a:pPr>
              <a:t>1</a:t>
            </a:fld>
            <a:endParaRPr/>
          </a:p>
        </p:txBody>
      </p:sp>
    </p:spTree>
    <p:extLst>
      <p:ext uri="{BB962C8B-B14F-4D97-AF65-F5344CB8AC3E}">
        <p14:creationId xmlns:p14="http://schemas.microsoft.com/office/powerpoint/2010/main" val="14020144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9:notes"/>
          <p:cNvSpPr txBox="1">
            <a:spLocks noGrp="1"/>
          </p:cNvSpPr>
          <p:nvPr>
            <p:ph type="body" idx="1"/>
          </p:nvPr>
        </p:nvSpPr>
        <p:spPr>
          <a:xfrm>
            <a:off x="731838" y="4621213"/>
            <a:ext cx="5851525" cy="3779837"/>
          </a:xfrm>
          <a:prstGeom prst="rect">
            <a:avLst/>
          </a:prstGeom>
          <a:noFill/>
          <a:ln>
            <a:noFill/>
          </a:ln>
        </p:spPr>
        <p:txBody>
          <a:bodyPr spcFirstLastPara="1" wrap="square" lIns="91425" tIns="45700" rIns="91425" bIns="45700" rtlCol="0" anchor="t" anchorCtr="0">
            <a:noAutofit/>
          </a:bodyPr>
          <a:lstStyle/>
          <a:p>
            <a:pPr marL="0" lvl="0" indent="0" algn="l" rtl="0">
              <a:lnSpc>
                <a:spcPct val="100000"/>
              </a:lnSpc>
              <a:spcBef>
                <a:spcPts val="0"/>
              </a:spcBef>
              <a:spcAft>
                <a:spcPts val="0"/>
              </a:spcAft>
              <a:buSzPts val="1400"/>
              <a:buNone/>
            </a:pPr>
            <a:r>
              <a:rPr lang="fr-CA" sz="1200" b="0" i="0" u="none" strike="noStrike" cap="none">
                <a:solidFill>
                  <a:schemeClr val="dk1"/>
                </a:solidFill>
                <a:effectLst/>
                <a:latin typeface="Calibri"/>
                <a:ea typeface="Calibri"/>
                <a:cs typeface="Calibri"/>
                <a:sym typeface="Calibri"/>
              </a:rPr>
              <a:t>Équité et inclusion – Nous savons que chaque école possède des caractéristiques uniques, mais les données de l’Instrument de mesure du développement de la petite enfance (IMDPE) à l’échelle du Canada montrent qu’il existe des vulnérabilités dans chaque communauté.  Le programme « Bienvenue à la maternelle » soutient </a:t>
            </a:r>
            <a:r>
              <a:rPr lang="fr-CA" sz="1200" b="1" i="0" u="none" strike="noStrike" cap="none">
                <a:solidFill>
                  <a:schemeClr val="dk1"/>
                </a:solidFill>
                <a:effectLst/>
                <a:latin typeface="Calibri"/>
                <a:ea typeface="Calibri"/>
                <a:cs typeface="Calibri"/>
                <a:sym typeface="Calibri"/>
              </a:rPr>
              <a:t>toutes </a:t>
            </a:r>
            <a:r>
              <a:rPr lang="fr-CA" sz="1200" b="0" i="0" u="none" strike="noStrike" cap="none">
                <a:solidFill>
                  <a:schemeClr val="dk1"/>
                </a:solidFill>
                <a:effectLst/>
                <a:latin typeface="Calibri"/>
                <a:ea typeface="Calibri"/>
                <a:cs typeface="Calibri"/>
                <a:sym typeface="Calibri"/>
              </a:rPr>
              <a:t>les familles dans leur rôle crucial de premier et meilleur enseignant de leur enfant. Nous cherchons à responsabiliser et à faire participer les familles pour qu’elles découvrent ce qu’est l’apprentissage par le jeu. « Bienvenue à la maternelle » permet de mettre toutes les familles sur le même pied d’égalité en leur fournissant des ressources et des modèles en matière d’apprentissage par le jeu.</a:t>
            </a:r>
          </a:p>
          <a:p>
            <a:pPr marL="0" lvl="0" indent="0" algn="l" rtl="0">
              <a:lnSpc>
                <a:spcPct val="100000"/>
              </a:lnSpc>
              <a:spcBef>
                <a:spcPts val="0"/>
              </a:spcBef>
              <a:spcAft>
                <a:spcPts val="0"/>
              </a:spcAft>
              <a:buSzPts val="1400"/>
              <a:buNone/>
            </a:pPr>
            <a:endParaRPr lang="en-CA" sz="1200" b="0" i="0" u="none" strike="noStrike" cap="none" dirty="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CA"/>
              <a:t>Cette recherche est accessible ici : https://archive.globalfrp.org/complementary-learning/publications-resources/four-important-things-research-tells-us-about-the-transition-to-school</a:t>
            </a:r>
          </a:p>
          <a:p>
            <a:pPr marL="0" lvl="0" indent="0" algn="l" rtl="0">
              <a:lnSpc>
                <a:spcPct val="100000"/>
              </a:lnSpc>
              <a:spcBef>
                <a:spcPts val="0"/>
              </a:spcBef>
              <a:spcAft>
                <a:spcPts val="0"/>
              </a:spcAft>
              <a:buSzPts val="1400"/>
              <a:buNone/>
            </a:pPr>
            <a:endParaRPr lang="en-CA" sz="1200" b="0" i="0" u="none" strike="noStrike" cap="none" dirty="0">
              <a:solidFill>
                <a:schemeClr val="dk1"/>
              </a:solidFill>
              <a:effectLst/>
              <a:latin typeface="Calibri"/>
              <a:ea typeface="Calibri"/>
              <a:cs typeface="Calibri"/>
              <a:sym typeface="Calibri"/>
            </a:endParaRPr>
          </a:p>
          <a:p>
            <a:pPr rtl="0"/>
            <a:br>
              <a:rPr lang="en-CA" dirty="0"/>
            </a:br>
            <a:endParaRPr lang="en-CA" dirty="0"/>
          </a:p>
          <a:p>
            <a:pPr marL="0" lvl="0" indent="0" algn="l" rtl="0">
              <a:lnSpc>
                <a:spcPct val="100000"/>
              </a:lnSpc>
              <a:spcBef>
                <a:spcPts val="0"/>
              </a:spcBef>
              <a:spcAft>
                <a:spcPts val="0"/>
              </a:spcAft>
              <a:buSzPts val="1400"/>
              <a:buNone/>
            </a:pPr>
            <a:endParaRPr dirty="0"/>
          </a:p>
        </p:txBody>
      </p:sp>
      <p:sp>
        <p:nvSpPr>
          <p:cNvPr id="218" name="Google Shape;218;p9: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919799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2:notes"/>
          <p:cNvSpPr txBox="1">
            <a:spLocks noGrp="1"/>
          </p:cNvSpPr>
          <p:nvPr>
            <p:ph type="body" idx="1"/>
          </p:nvPr>
        </p:nvSpPr>
        <p:spPr>
          <a:xfrm>
            <a:off x="731838" y="4621213"/>
            <a:ext cx="5851525" cy="3779837"/>
          </a:xfrm>
          <a:prstGeom prst="rect">
            <a:avLst/>
          </a:prstGeom>
          <a:noFill/>
          <a:ln>
            <a:noFill/>
          </a:ln>
        </p:spPr>
        <p:txBody>
          <a:bodyPr spcFirstLastPara="1" wrap="square" lIns="91425" tIns="45700" rIns="91425" bIns="45700" rtlCol="0" anchor="t" anchorCtr="0">
            <a:noAutofit/>
          </a:bodyPr>
          <a:lstStyle/>
          <a:p>
            <a:pPr marL="0" lvl="0" indent="0" algn="l" rtl="0">
              <a:lnSpc>
                <a:spcPct val="100000"/>
              </a:lnSpc>
              <a:spcBef>
                <a:spcPts val="0"/>
              </a:spcBef>
              <a:spcAft>
                <a:spcPts val="0"/>
              </a:spcAft>
              <a:buSzPts val="1400"/>
              <a:buNone/>
            </a:pPr>
            <a:r>
              <a:rPr lang="fr-CA"/>
              <a:t>« Bienvenue à la maternelle » permet d’impliquer les familles et de rendre hommage aux parents et aux tuteurs en tant que premiers et meilleurs enseignants de leurs enfants. Ce programme s’inscrit dans la recherche sur l’importance de la participation de la famille et sur les pratiques recommandées dans l’ensemble des programmes de maternelle au Canada.</a:t>
            </a:r>
          </a:p>
          <a:p>
            <a:pPr marL="0" lvl="0" indent="0" algn="l" rtl="0">
              <a:lnSpc>
                <a:spcPct val="100000"/>
              </a:lnSpc>
              <a:spcBef>
                <a:spcPts val="0"/>
              </a:spcBef>
              <a:spcAft>
                <a:spcPts val="0"/>
              </a:spcAft>
              <a:buSzPts val="1400"/>
              <a:buNone/>
            </a:pPr>
            <a:endParaRPr lang="en-CA" dirty="0"/>
          </a:p>
          <a:p>
            <a:pPr rtl="0">
              <a:buAutoNum type="arabicPeriod"/>
            </a:pPr>
            <a:r>
              <a:rPr lang="fr-CA" sz="1200"/>
              <a:t>Chapitre 10 : Continuity and Partnerships, </a:t>
            </a:r>
            <a:r>
              <a:rPr lang="fr-CA" sz="1200" b="1"/>
              <a:t>A Time for Learning, A Time for Joy</a:t>
            </a:r>
            <a:r>
              <a:rPr lang="fr-CA" sz="1200"/>
              <a:t>, p. 314</a:t>
            </a:r>
          </a:p>
          <a:p>
            <a:pPr rtl="0">
              <a:buAutoNum type="arabicPeriod"/>
            </a:pPr>
            <a:r>
              <a:rPr lang="fr-CA" sz="1200">
                <a:solidFill>
                  <a:schemeClr val="tx1"/>
                </a:solidFill>
                <a:latin typeface="Arial" panose="020B0604020202020204" pitchFamily="34" charset="0"/>
              </a:rPr>
              <a:t>Harris and Goodall 38 – https://www.tandfonline.com/doi/full/10.1080/13632434.2018.1459022</a:t>
            </a:r>
          </a:p>
          <a:p>
            <a:pPr rtl="0">
              <a:buAutoNum type="arabicPeriod"/>
            </a:pPr>
            <a:r>
              <a:rPr lang="fr-CA" sz="1200">
                <a:solidFill>
                  <a:schemeClr val="tx1"/>
                </a:solidFill>
                <a:latin typeface="Arial" panose="020B0604020202020204" pitchFamily="34" charset="0"/>
              </a:rPr>
              <a:t>Ontario Ministry of Education, Parents in Partnership 7; page 315, </a:t>
            </a:r>
            <a:r>
              <a:rPr lang="fr-CA" sz="1200" b="1">
                <a:solidFill>
                  <a:schemeClr val="tx1"/>
                </a:solidFill>
                <a:latin typeface="Arial" panose="020B0604020202020204" pitchFamily="34" charset="0"/>
              </a:rPr>
              <a:t>Chapter 10 Continuity &amp; Partnerships, A Time for Learning, A Time for Joy 2015</a:t>
            </a:r>
            <a:endParaRPr lang="en-US" sz="1200" dirty="0">
              <a:solidFill>
                <a:schemeClr val="tx1"/>
              </a:solidFill>
            </a:endParaRPr>
          </a:p>
          <a:p>
            <a:pPr rtl="0">
              <a:buAutoNum type="arabicPeriod"/>
            </a:pPr>
            <a:endParaRPr lang="en-CA" sz="1200" dirty="0">
              <a:solidFill>
                <a:schemeClr val="tx1"/>
              </a:solidFill>
              <a:latin typeface="Arial" panose="020B0604020202020204" pitchFamily="34" charset="0"/>
            </a:endParaRPr>
          </a:p>
          <a:p>
            <a:pPr rtl="0">
              <a:buAutoNum type="arabicPeriod"/>
            </a:pPr>
            <a:endParaRPr lang="en-CA" sz="1200" b="0" i="0" u="none" strike="noStrike" cap="none" dirty="0">
              <a:solidFill>
                <a:srgbClr val="000000"/>
              </a:solidFill>
              <a:sym typeface="Arial"/>
            </a:endParaRPr>
          </a:p>
          <a:p>
            <a:pPr marL="0" lvl="0" indent="0" algn="l" rtl="0">
              <a:lnSpc>
                <a:spcPct val="100000"/>
              </a:lnSpc>
              <a:spcBef>
                <a:spcPts val="0"/>
              </a:spcBef>
              <a:spcAft>
                <a:spcPts val="0"/>
              </a:spcAft>
              <a:buSzPts val="1400"/>
              <a:buNone/>
            </a:pPr>
            <a:endParaRPr dirty="0"/>
          </a:p>
        </p:txBody>
      </p:sp>
      <p:sp>
        <p:nvSpPr>
          <p:cNvPr id="228" name="Google Shape;228;p2: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440647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5: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4" name="Google Shape;294;p5:notes"/>
          <p:cNvSpPr txBox="1">
            <a:spLocks noGrp="1"/>
          </p:cNvSpPr>
          <p:nvPr>
            <p:ph type="body" idx="1"/>
          </p:nvPr>
        </p:nvSpPr>
        <p:spPr>
          <a:xfrm>
            <a:off x="731838" y="4621213"/>
            <a:ext cx="5851500" cy="3779700"/>
          </a:xfrm>
          <a:prstGeom prst="rect">
            <a:avLst/>
          </a:prstGeom>
          <a:noFill/>
          <a:ln>
            <a:noFill/>
          </a:ln>
        </p:spPr>
        <p:txBody>
          <a:bodyPr spcFirstLastPara="1" wrap="square" lIns="91425" tIns="45700" rIns="91425" bIns="45700" rtlCol="0" anchor="t" anchorCtr="0">
            <a:noAutofit/>
          </a:bodyPr>
          <a:lstStyle/>
          <a:p>
            <a:pPr marL="0" lvl="0" indent="0" algn="l" rtl="0">
              <a:lnSpc>
                <a:spcPct val="100000"/>
              </a:lnSpc>
              <a:spcBef>
                <a:spcPts val="0"/>
              </a:spcBef>
              <a:spcAft>
                <a:spcPts val="0"/>
              </a:spcAft>
              <a:buSzPts val="1400"/>
              <a:buNone/>
            </a:pPr>
            <a:r>
              <a:rPr lang="fr-CA" sz="1200" b="0" i="0" u="none" strike="noStrike" cap="none">
                <a:solidFill>
                  <a:schemeClr val="dk1"/>
                </a:solidFill>
                <a:effectLst/>
                <a:latin typeface="Calibri"/>
                <a:ea typeface="Calibri"/>
                <a:cs typeface="Calibri"/>
                <a:sym typeface="Calibri"/>
              </a:rPr>
              <a:t>Inclusion – Voir la vidéo</a:t>
            </a:r>
            <a:r>
              <a:rPr lang="fr-CA" sz="1200" b="1" i="0" u="none" strike="noStrike" cap="none">
                <a:solidFill>
                  <a:schemeClr val="dk1"/>
                </a:solidFill>
                <a:effectLst/>
                <a:latin typeface="Calibri"/>
                <a:ea typeface="Calibri"/>
                <a:cs typeface="Calibri"/>
                <a:sym typeface="Calibri"/>
              </a:rPr>
              <a:t> </a:t>
            </a:r>
            <a:r>
              <a:rPr lang="fr-CA" sz="1200" b="0" i="0" u="none" strike="noStrike" cap="none">
                <a:solidFill>
                  <a:schemeClr val="dk1"/>
                </a:solidFill>
                <a:effectLst/>
                <a:latin typeface="Calibri"/>
                <a:ea typeface="Calibri"/>
                <a:cs typeface="Calibri"/>
                <a:sym typeface="Calibri"/>
              </a:rPr>
              <a:t>Bienvenue à la maternelle pour toutes les familles sur le site Web « Bienvenue à la maternelle » </a:t>
            </a:r>
            <a:endParaRPr lang="en-CA" sz="1200" b="0" i="0" u="none" strike="noStrike" cap="none" baseline="0">
              <a:solidFill>
                <a:schemeClr val="dk1"/>
              </a:solidFill>
              <a:effectLst/>
              <a:latin typeface="Calibri"/>
              <a:ea typeface="Calibri"/>
              <a:cs typeface="Calibri"/>
            </a:endParaRPr>
          </a:p>
          <a:p>
            <a:pPr marL="0" lvl="0" indent="0" algn="l" rtl="0">
              <a:lnSpc>
                <a:spcPct val="100000"/>
              </a:lnSpc>
              <a:spcBef>
                <a:spcPts val="0"/>
              </a:spcBef>
              <a:spcAft>
                <a:spcPts val="0"/>
              </a:spcAft>
              <a:buSzPts val="1400"/>
              <a:buNone/>
            </a:pPr>
            <a:endParaRPr lang="en-CA" sz="1200" b="0" i="0" u="none" strike="noStrike" cap="none" baseline="0" dirty="0">
              <a:solidFill>
                <a:schemeClr val="dk1"/>
              </a:solidFill>
              <a:effectLst/>
              <a:latin typeface="Calibri"/>
              <a:ea typeface="Calibri"/>
              <a:cs typeface="Calibri"/>
              <a:sym typeface="Calibri"/>
            </a:endParaRPr>
          </a:p>
        </p:txBody>
      </p:sp>
      <p:sp>
        <p:nvSpPr>
          <p:cNvPr id="295" name="Google Shape;295;p5:notes"/>
          <p:cNvSpPr txBox="1">
            <a:spLocks noGrp="1"/>
          </p:cNvSpPr>
          <p:nvPr>
            <p:ph type="sldNum" idx="12"/>
          </p:nvPr>
        </p:nvSpPr>
        <p:spPr>
          <a:xfrm>
            <a:off x="4143375" y="9120188"/>
            <a:ext cx="3170100" cy="480900"/>
          </a:xfrm>
          <a:prstGeom prst="rect">
            <a:avLst/>
          </a:prstGeom>
          <a:noFill/>
          <a:ln>
            <a:noFill/>
          </a:ln>
        </p:spPr>
        <p:txBody>
          <a:bodyPr spcFirstLastPara="1" wrap="square" lIns="91425" tIns="45700" rIns="91425" bIns="45700" rtlCol="0" anchor="b" anchorCtr="0">
            <a:noAutofit/>
          </a:bodyPr>
          <a:lstStyle/>
          <a:p>
            <a:pPr algn="r" rtl="0">
              <a:buSzPts val="1400"/>
            </a:pPr>
            <a:fld id="{00000000-1234-1234-1234-123412341234}" type="slidenum">
              <a:rPr lang="en-US"/>
              <a:pPr algn="r" rtl="0">
                <a:buSzPts val="1400"/>
              </a:pPr>
              <a:t>12</a:t>
            </a:fld>
            <a:endParaRPr/>
          </a:p>
        </p:txBody>
      </p:sp>
    </p:spTree>
    <p:extLst>
      <p:ext uri="{BB962C8B-B14F-4D97-AF65-F5344CB8AC3E}">
        <p14:creationId xmlns:p14="http://schemas.microsoft.com/office/powerpoint/2010/main" val="6288430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13: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 name="Google Shape;194;p13:notes"/>
          <p:cNvSpPr txBox="1">
            <a:spLocks noGrp="1"/>
          </p:cNvSpPr>
          <p:nvPr>
            <p:ph type="body" idx="1"/>
          </p:nvPr>
        </p:nvSpPr>
        <p:spPr>
          <a:xfrm>
            <a:off x="731838" y="4621213"/>
            <a:ext cx="5851525" cy="3779837"/>
          </a:xfrm>
          <a:prstGeom prst="rect">
            <a:avLst/>
          </a:prstGeom>
          <a:noFill/>
          <a:ln>
            <a:noFill/>
          </a:ln>
        </p:spPr>
        <p:txBody>
          <a:bodyPr spcFirstLastPara="1" wrap="square" lIns="91425" tIns="45700" rIns="91425" bIns="45700" rtlCol="0" anchor="t" anchorCtr="0">
            <a:noAutofit/>
          </a:bodyPr>
          <a:lstStyle/>
          <a:p>
            <a:pPr marL="0" lvl="0" indent="0" algn="l" rtl="0">
              <a:lnSpc>
                <a:spcPct val="100000"/>
              </a:lnSpc>
              <a:spcBef>
                <a:spcPts val="0"/>
              </a:spcBef>
              <a:spcAft>
                <a:spcPts val="0"/>
              </a:spcAft>
              <a:buClr>
                <a:schemeClr val="dk1"/>
              </a:buClr>
              <a:buSzPts val="1200"/>
              <a:buFont typeface="Calibri"/>
              <a:buNone/>
            </a:pPr>
            <a:r>
              <a:rPr lang="fr-CA" sz="1200"/>
              <a:t>Les messages clés sont communiqués aux familles lors des séances d’initiation de « Bienvenue à la maternelle » et sont offerts en 27 langues. Ces messages aident les familles à mieux comprendre l’importance de leur rôle dans l’apprentissage de leur enfant. Encouragez les familles à se familiariser avec ces messages lorsqu’elles travaillent avec leur enfant. </a:t>
            </a:r>
            <a:endParaRPr dirty="0"/>
          </a:p>
          <a:p>
            <a:pPr marL="0" lvl="0" indent="0" algn="l" rtl="0">
              <a:lnSpc>
                <a:spcPct val="100000"/>
              </a:lnSpc>
              <a:spcBef>
                <a:spcPts val="0"/>
              </a:spcBef>
              <a:spcAft>
                <a:spcPts val="0"/>
              </a:spcAft>
              <a:buSzPts val="1400"/>
              <a:buNone/>
            </a:pPr>
            <a:endParaRPr lang="en-CA" dirty="0"/>
          </a:p>
          <a:p>
            <a:pPr marL="0" indent="0" rtl="0"/>
            <a:r>
              <a:rPr lang="fr-CA"/>
              <a:t> </a:t>
            </a:r>
            <a:endParaRPr dirty="0"/>
          </a:p>
          <a:p>
            <a:pPr marL="0" lvl="0" indent="0" algn="l" rtl="0">
              <a:lnSpc>
                <a:spcPct val="100000"/>
              </a:lnSpc>
              <a:spcBef>
                <a:spcPts val="0"/>
              </a:spcBef>
              <a:spcAft>
                <a:spcPts val="0"/>
              </a:spcAft>
              <a:buSzPts val="1400"/>
              <a:buNone/>
            </a:pPr>
            <a:endParaRPr dirty="0"/>
          </a:p>
        </p:txBody>
      </p:sp>
      <p:sp>
        <p:nvSpPr>
          <p:cNvPr id="195" name="Google Shape;195;p13:notes"/>
          <p:cNvSpPr txBox="1">
            <a:spLocks noGrp="1"/>
          </p:cNvSpPr>
          <p:nvPr>
            <p:ph type="sldNum" idx="12"/>
          </p:nvPr>
        </p:nvSpPr>
        <p:spPr>
          <a:xfrm>
            <a:off x="4143375" y="9120188"/>
            <a:ext cx="3170238" cy="481012"/>
          </a:xfrm>
          <a:prstGeom prst="rect">
            <a:avLst/>
          </a:prstGeom>
          <a:noFill/>
          <a:ln>
            <a:noFill/>
          </a:ln>
        </p:spPr>
        <p:txBody>
          <a:bodyPr spcFirstLastPara="1" wrap="square" lIns="91425" tIns="45700" rIns="91425" bIns="45700" rtlCol="0" anchor="b" anchorCtr="0">
            <a:noAutofit/>
          </a:bodyPr>
          <a:lstStyle/>
          <a:p>
            <a:pPr algn="r" rtl="0">
              <a:buSzPts val="1400"/>
            </a:pPr>
            <a:fld id="{00000000-1234-1234-1234-123412341234}" type="slidenum">
              <a:rPr lang="en-US"/>
              <a:pPr algn="r" rtl="0">
                <a:buSzPts val="1400"/>
              </a:pPr>
              <a:t>13</a:t>
            </a:fld>
            <a:endParaRPr/>
          </a:p>
        </p:txBody>
      </p:sp>
    </p:spTree>
    <p:extLst>
      <p:ext uri="{BB962C8B-B14F-4D97-AF65-F5344CB8AC3E}">
        <p14:creationId xmlns:p14="http://schemas.microsoft.com/office/powerpoint/2010/main" val="36077750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4:notes"/>
          <p:cNvSpPr txBox="1">
            <a:spLocks noGrp="1"/>
          </p:cNvSpPr>
          <p:nvPr>
            <p:ph type="body" idx="1"/>
          </p:nvPr>
        </p:nvSpPr>
        <p:spPr>
          <a:xfrm>
            <a:off x="731838" y="4621213"/>
            <a:ext cx="5851525" cy="3779837"/>
          </a:xfrm>
          <a:prstGeom prst="rect">
            <a:avLst/>
          </a:prstGeom>
          <a:noFill/>
          <a:ln>
            <a:noFill/>
          </a:ln>
        </p:spPr>
        <p:txBody>
          <a:bodyPr spcFirstLastPara="1" wrap="square" lIns="91425" tIns="45700" rIns="91425" bIns="45700" rtlCol="0" anchor="t" anchorCtr="0">
            <a:noAutofit/>
          </a:bodyPr>
          <a:lstStyle/>
          <a:p>
            <a:pPr marL="0" lvl="0" indent="0" algn="l" rtl="0">
              <a:lnSpc>
                <a:spcPct val="100000"/>
              </a:lnSpc>
              <a:spcBef>
                <a:spcPts val="0"/>
              </a:spcBef>
              <a:spcAft>
                <a:spcPts val="0"/>
              </a:spcAft>
              <a:buSzPts val="1400"/>
              <a:buNone/>
            </a:pPr>
            <a:endParaRPr dirty="0"/>
          </a:p>
        </p:txBody>
      </p:sp>
      <p:sp>
        <p:nvSpPr>
          <p:cNvPr id="202" name="Google Shape;202;p14: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776430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b30a9b01bd_1_12: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 name="Google Shape;133;gb30a9b01bd_1_12:notes"/>
          <p:cNvSpPr txBox="1">
            <a:spLocks noGrp="1"/>
          </p:cNvSpPr>
          <p:nvPr>
            <p:ph type="body" idx="1"/>
          </p:nvPr>
        </p:nvSpPr>
        <p:spPr>
          <a:xfrm>
            <a:off x="731838" y="4621213"/>
            <a:ext cx="5851500" cy="3779700"/>
          </a:xfrm>
          <a:prstGeom prst="rect">
            <a:avLst/>
          </a:prstGeom>
          <a:noFill/>
          <a:ln>
            <a:noFill/>
          </a:ln>
        </p:spPr>
        <p:txBody>
          <a:bodyPr spcFirstLastPara="1" wrap="square" lIns="91425" tIns="45700" rIns="91425" bIns="45700" rtlCol="0" anchor="t" anchorCtr="0">
            <a:noAutofit/>
          </a:bodyPr>
          <a:lstStyle/>
          <a:p>
            <a:pPr rtl="0"/>
            <a:r>
              <a:rPr lang="fr-CA" sz="1200" b="0" i="0" u="none" strike="noStrike" cap="none">
                <a:solidFill>
                  <a:schemeClr val="dk1"/>
                </a:solidFill>
                <a:effectLst/>
                <a:latin typeface="Calibri"/>
                <a:ea typeface="Calibri"/>
                <a:cs typeface="Calibri"/>
                <a:sym typeface="Calibri"/>
              </a:rPr>
              <a:t>Objectif 1 : Identité</a:t>
            </a:r>
            <a:br>
              <a:rPr lang="en-CA" sz="1200" b="0" i="0" u="none" strike="noStrike" cap="none" dirty="0">
                <a:solidFill>
                  <a:schemeClr val="dk1"/>
                </a:solidFill>
                <a:effectLst/>
                <a:latin typeface="Calibri"/>
                <a:ea typeface="Calibri"/>
                <a:cs typeface="Calibri"/>
                <a:sym typeface="Calibri"/>
              </a:rPr>
            </a:br>
            <a:endParaRPr lang="en-CA" sz="1200" b="0" i="0" u="none" strike="noStrike" cap="none" dirty="0">
              <a:solidFill>
                <a:schemeClr val="dk1"/>
              </a:solidFill>
              <a:effectLst/>
              <a:latin typeface="Calibri"/>
              <a:ea typeface="Calibri"/>
              <a:cs typeface="Calibri"/>
              <a:sym typeface="Calibri"/>
            </a:endParaRPr>
          </a:p>
          <a:p>
            <a:pPr rtl="0"/>
            <a:r>
              <a:rPr lang="fr-CA" sz="1200" b="0" i="0" u="none" strike="noStrike" cap="none">
                <a:solidFill>
                  <a:schemeClr val="dk1"/>
                </a:solidFill>
                <a:effectLst/>
                <a:latin typeface="Calibri"/>
                <a:ea typeface="Calibri"/>
                <a:cs typeface="Calibri"/>
                <a:sym typeface="Calibri"/>
              </a:rPr>
              <a:t> </a:t>
            </a:r>
            <a:r>
              <a:rPr lang="fr-CA" sz="1200" b="1" i="0" u="none" strike="noStrike" cap="none">
                <a:solidFill>
                  <a:schemeClr val="dk1"/>
                </a:solidFill>
                <a:effectLst/>
                <a:latin typeface="Calibri"/>
                <a:ea typeface="Calibri"/>
                <a:cs typeface="Calibri"/>
                <a:sym typeface="Calibri"/>
              </a:rPr>
              <a:t>Les enseignants favoriseront la construction d’une identité personnelle et sociale individuelle, consciente et confiante chez chaque enfant.</a:t>
            </a:r>
            <a:endParaRPr lang="en-CA" sz="1200" b="0" i="0" u="none" strike="noStrike" cap="none" dirty="0">
              <a:solidFill>
                <a:schemeClr val="dk1"/>
              </a:solidFill>
              <a:effectLst/>
              <a:latin typeface="Calibri"/>
              <a:ea typeface="Calibri"/>
              <a:cs typeface="Calibri"/>
              <a:sym typeface="Calibri"/>
            </a:endParaRPr>
          </a:p>
          <a:p>
            <a:pPr rtl="0"/>
            <a:r>
              <a:rPr lang="fr-CA" sz="1200" b="0" i="0" u="none" strike="noStrike" cap="none">
                <a:solidFill>
                  <a:schemeClr val="dk1"/>
                </a:solidFill>
                <a:effectLst/>
                <a:latin typeface="Calibri"/>
                <a:ea typeface="Calibri"/>
                <a:cs typeface="Calibri"/>
                <a:sym typeface="Calibri"/>
              </a:rPr>
              <a:t> </a:t>
            </a:r>
            <a:r>
              <a:rPr lang="fr-CA" sz="1200" b="1" i="0" u="none" strike="noStrike" cap="none">
                <a:solidFill>
                  <a:schemeClr val="dk1"/>
                </a:solidFill>
                <a:effectLst/>
                <a:latin typeface="Calibri"/>
                <a:ea typeface="Calibri"/>
                <a:cs typeface="Calibri"/>
                <a:sym typeface="Calibri"/>
              </a:rPr>
              <a:t>Les enfants auront une conscience de soi, seront confiants, seront fiers de leur famille et se forgeront des identités sociales positives.</a:t>
            </a:r>
            <a:endParaRPr lang="en-CA" sz="1200" b="0" i="0" u="none" strike="noStrike" cap="none" dirty="0">
              <a:solidFill>
                <a:schemeClr val="dk1"/>
              </a:solidFill>
              <a:effectLst/>
              <a:latin typeface="Calibri"/>
              <a:ea typeface="Calibri"/>
              <a:cs typeface="Calibri"/>
              <a:sym typeface="Calibri"/>
            </a:endParaRPr>
          </a:p>
          <a:p>
            <a:pPr rtl="0"/>
            <a:r>
              <a:rPr lang="fr-CA" sz="1200" b="0" i="0" u="none" strike="noStrike" cap="none">
                <a:solidFill>
                  <a:schemeClr val="dk1"/>
                </a:solidFill>
                <a:effectLst/>
                <a:latin typeface="Calibri"/>
                <a:ea typeface="Calibri"/>
                <a:cs typeface="Calibri"/>
                <a:sym typeface="Calibri"/>
              </a:rPr>
              <a:t>Cet objectif implique d’aider les enfants à se sentir forts et fiers de ce qu’ils sont, sans avoir besoin de se sentir supérieurs aux autres. Cela signifie que les enfants apprendront à se décrire et à décrire les autres de façon juste et respectueuse. Les enseignants aideront les enfants à se développer et à être à l’aise dans leur culture, tant familiale que scolaire. L’objectif 1 est le point de départ pour tous les enfants, dans tous les contextes.</a:t>
            </a:r>
          </a:p>
          <a:p>
            <a:pPr rtl="0"/>
            <a:endParaRPr lang="en-CA" sz="1200" b="0" i="0" u="none" strike="noStrike" cap="none" dirty="0">
              <a:solidFill>
                <a:schemeClr val="dk1"/>
              </a:solidFill>
              <a:effectLst/>
              <a:latin typeface="Calibri"/>
              <a:ea typeface="Calibri"/>
              <a:cs typeface="Calibri"/>
              <a:sym typeface="Calibri"/>
            </a:endParaRPr>
          </a:p>
          <a:p>
            <a:pPr rtl="0"/>
            <a:r>
              <a:rPr lang="fr-CA" sz="1200" b="0" i="0" u="none" strike="noStrike" cap="none">
                <a:solidFill>
                  <a:schemeClr val="dk1"/>
                </a:solidFill>
                <a:effectLst/>
                <a:latin typeface="Calibri"/>
                <a:ea typeface="Calibri"/>
                <a:cs typeface="Calibri"/>
                <a:sym typeface="Calibri"/>
              </a:rPr>
              <a:t>Objectif 2 : Diversité</a:t>
            </a:r>
            <a:br>
              <a:rPr lang="en-CA" sz="1200" b="0" i="0" u="none" strike="noStrike" cap="none" dirty="0">
                <a:solidFill>
                  <a:schemeClr val="dk1"/>
                </a:solidFill>
                <a:effectLst/>
                <a:latin typeface="Calibri"/>
                <a:ea typeface="Calibri"/>
                <a:cs typeface="Calibri"/>
                <a:sym typeface="Calibri"/>
              </a:rPr>
            </a:br>
            <a:endParaRPr lang="en-CA" sz="1200" b="0" i="0" u="none" strike="noStrike" cap="none" dirty="0">
              <a:solidFill>
                <a:schemeClr val="dk1"/>
              </a:solidFill>
              <a:effectLst/>
              <a:latin typeface="Calibri"/>
              <a:ea typeface="Calibri"/>
              <a:cs typeface="Calibri"/>
              <a:sym typeface="Calibri"/>
            </a:endParaRPr>
          </a:p>
          <a:p>
            <a:pPr rtl="0"/>
            <a:r>
              <a:rPr lang="fr-CA" sz="1200" b="0" i="0" u="none" strike="noStrike" cap="none">
                <a:solidFill>
                  <a:schemeClr val="dk1"/>
                </a:solidFill>
                <a:effectLst/>
                <a:latin typeface="Calibri"/>
                <a:ea typeface="Calibri"/>
                <a:cs typeface="Calibri"/>
                <a:sym typeface="Calibri"/>
              </a:rPr>
              <a:t> </a:t>
            </a:r>
            <a:r>
              <a:rPr lang="fr-CA" sz="1200" b="1" i="0" u="none" strike="noStrike" cap="none">
                <a:solidFill>
                  <a:schemeClr val="dk1"/>
                </a:solidFill>
                <a:effectLst/>
                <a:latin typeface="Calibri"/>
                <a:ea typeface="Calibri"/>
                <a:cs typeface="Calibri"/>
                <a:sym typeface="Calibri"/>
              </a:rPr>
              <a:t>Les enseignants encourageront les interactions avec des personnes d’origines diverses où chaque enfant sera à l’aise et fera l’objet d’empathie.</a:t>
            </a:r>
            <a:endParaRPr lang="en-CA" sz="1200" b="0" i="0" u="none" strike="noStrike" cap="none" dirty="0">
              <a:solidFill>
                <a:schemeClr val="dk1"/>
              </a:solidFill>
              <a:effectLst/>
              <a:latin typeface="Calibri"/>
              <a:ea typeface="Calibri"/>
              <a:cs typeface="Calibri"/>
              <a:sym typeface="Calibri"/>
            </a:endParaRPr>
          </a:p>
          <a:p>
            <a:pPr rtl="0"/>
            <a:r>
              <a:rPr lang="fr-CA" sz="1200" b="0" i="0" u="none" strike="noStrike" cap="none">
                <a:solidFill>
                  <a:schemeClr val="dk1"/>
                </a:solidFill>
                <a:effectLst/>
                <a:latin typeface="Calibri"/>
                <a:ea typeface="Calibri"/>
                <a:cs typeface="Calibri"/>
                <a:sym typeface="Calibri"/>
              </a:rPr>
              <a:t> </a:t>
            </a:r>
            <a:r>
              <a:rPr lang="fr-CA" sz="1200" b="1" i="0" u="none" strike="noStrike" cap="none">
                <a:solidFill>
                  <a:schemeClr val="dk1"/>
                </a:solidFill>
                <a:effectLst/>
                <a:latin typeface="Calibri"/>
                <a:ea typeface="Calibri"/>
                <a:cs typeface="Calibri"/>
                <a:sym typeface="Calibri"/>
              </a:rPr>
              <a:t>Les enfants se sentiront à l’aise et heureux face à la diversité humaine, utiliseront un langage adapté aux différences humaines et établiront des liens profonds et bienveillants dans toutes les sphères de la diversité humaine.</a:t>
            </a:r>
            <a:endParaRPr lang="en-CA" sz="1200" b="0" i="0" u="none" strike="noStrike" cap="none" dirty="0">
              <a:solidFill>
                <a:schemeClr val="dk1"/>
              </a:solidFill>
              <a:effectLst/>
              <a:latin typeface="Calibri"/>
              <a:ea typeface="Calibri"/>
              <a:cs typeface="Calibri"/>
              <a:sym typeface="Calibri"/>
            </a:endParaRPr>
          </a:p>
          <a:p>
            <a:pPr rtl="0"/>
            <a:r>
              <a:rPr lang="fr-CA" sz="1200" b="0" i="0" u="none" strike="noStrike" cap="none">
                <a:solidFill>
                  <a:schemeClr val="dk1"/>
                </a:solidFill>
                <a:effectLst/>
                <a:latin typeface="Calibri"/>
                <a:ea typeface="Calibri"/>
                <a:cs typeface="Calibri"/>
                <a:sym typeface="Calibri"/>
              </a:rPr>
              <a:t>Cet objectif implique de guider les enfants pour qu’ils soient capables de réfléchir et d’utiliser des mots pour décrire les similitudes et les différences entre les personnes. Il s’agit d’aider les enfants à se comporter de manière respectueuse, chaleureuse et confiante avec des personnes qui sont différentes d’eux. Cela signifie aussi d’encourager les enfants à découvrir en quoi ils sont différents des autres enfants, et en quoi ils sont semblables. Il ne s’agit jamais de deux réalités opposées, car les gens sont </a:t>
            </a:r>
            <a:r>
              <a:rPr lang="fr-CA" sz="1200" b="0" i="1" u="none" strike="noStrike" cap="none">
                <a:solidFill>
                  <a:schemeClr val="dk1"/>
                </a:solidFill>
                <a:effectLst/>
                <a:latin typeface="Calibri"/>
                <a:ea typeface="Calibri"/>
                <a:cs typeface="Calibri"/>
                <a:sym typeface="Calibri"/>
              </a:rPr>
              <a:t>à la fois </a:t>
            </a:r>
            <a:r>
              <a:rPr lang="fr-CA" sz="1200" b="0" i="0" u="none" strike="noStrike" cap="none">
                <a:solidFill>
                  <a:schemeClr val="dk1"/>
                </a:solidFill>
                <a:effectLst/>
                <a:latin typeface="Calibri"/>
                <a:ea typeface="Calibri"/>
                <a:cs typeface="Calibri"/>
                <a:sym typeface="Calibri"/>
              </a:rPr>
              <a:t>identiques et différents les uns des autres. Cet objectif est au cœur de l’apprentissage de la bienveillance et de l’équité.</a:t>
            </a:r>
          </a:p>
          <a:p>
            <a:pPr rtl="0"/>
            <a:endParaRPr lang="en-CA" sz="1200" b="0" i="0" u="none" strike="noStrike" cap="none" dirty="0">
              <a:solidFill>
                <a:schemeClr val="dk1"/>
              </a:solidFill>
              <a:effectLst/>
              <a:latin typeface="Calibri"/>
              <a:ea typeface="Calibri"/>
              <a:cs typeface="Calibri"/>
              <a:sym typeface="Calibri"/>
            </a:endParaRPr>
          </a:p>
          <a:p>
            <a:pPr rtl="0"/>
            <a:r>
              <a:rPr lang="fr-CA" sz="1200" b="0" i="0" u="none" strike="noStrike" cap="none">
                <a:solidFill>
                  <a:schemeClr val="dk1"/>
                </a:solidFill>
                <a:effectLst/>
                <a:latin typeface="Calibri"/>
                <a:ea typeface="Calibri"/>
                <a:cs typeface="Calibri"/>
                <a:sym typeface="Calibri"/>
              </a:rPr>
              <a:t>Objectif 3 : Justice</a:t>
            </a:r>
            <a:br>
              <a:rPr lang="en-CA" sz="1200" b="0" i="0" u="none" strike="noStrike" cap="none" dirty="0">
                <a:solidFill>
                  <a:schemeClr val="dk1"/>
                </a:solidFill>
                <a:effectLst/>
                <a:latin typeface="Calibri"/>
                <a:ea typeface="Calibri"/>
                <a:cs typeface="Calibri"/>
                <a:sym typeface="Calibri"/>
              </a:rPr>
            </a:br>
            <a:endParaRPr lang="en-CA" sz="1200" b="0" i="0" u="none" strike="noStrike" cap="none" dirty="0">
              <a:solidFill>
                <a:schemeClr val="dk1"/>
              </a:solidFill>
              <a:effectLst/>
              <a:latin typeface="Calibri"/>
              <a:ea typeface="Calibri"/>
              <a:cs typeface="Calibri"/>
              <a:sym typeface="Calibri"/>
            </a:endParaRPr>
          </a:p>
          <a:p>
            <a:pPr rtl="0"/>
            <a:r>
              <a:rPr lang="fr-CA" sz="1200" b="0" i="0" u="none" strike="noStrike" cap="none">
                <a:solidFill>
                  <a:schemeClr val="dk1"/>
                </a:solidFill>
                <a:effectLst/>
                <a:latin typeface="Calibri"/>
                <a:ea typeface="Calibri"/>
                <a:cs typeface="Calibri"/>
                <a:sym typeface="Calibri"/>
              </a:rPr>
              <a:t> </a:t>
            </a:r>
            <a:r>
              <a:rPr lang="fr-CA" sz="1200" b="1" i="0" u="none" strike="noStrike" cap="none">
                <a:solidFill>
                  <a:schemeClr val="dk1"/>
                </a:solidFill>
                <a:effectLst/>
                <a:latin typeface="Calibri"/>
                <a:ea typeface="Calibri"/>
                <a:cs typeface="Calibri"/>
                <a:sym typeface="Calibri"/>
              </a:rPr>
              <a:t>Les enseignants encourageront chaque enfant à développer sa capacité à identifier de manière critique les préjugés et développeront leur empathie face aux préjudices causés par ces préjugés.</a:t>
            </a:r>
            <a:endParaRPr lang="en-CA" sz="1200" b="0" i="0" u="none" strike="noStrike" cap="none" dirty="0">
              <a:solidFill>
                <a:schemeClr val="dk1"/>
              </a:solidFill>
              <a:effectLst/>
              <a:latin typeface="Calibri"/>
              <a:ea typeface="Calibri"/>
              <a:cs typeface="Calibri"/>
              <a:sym typeface="Calibri"/>
            </a:endParaRPr>
          </a:p>
          <a:p>
            <a:pPr rtl="0"/>
            <a:r>
              <a:rPr lang="fr-CA" sz="1200" b="0" i="0" u="none" strike="noStrike" cap="none">
                <a:solidFill>
                  <a:schemeClr val="dk1"/>
                </a:solidFill>
                <a:effectLst/>
                <a:latin typeface="Calibri"/>
                <a:ea typeface="Calibri"/>
                <a:cs typeface="Calibri"/>
                <a:sym typeface="Calibri"/>
              </a:rPr>
              <a:t> </a:t>
            </a:r>
            <a:r>
              <a:rPr lang="fr-CA" sz="1200" b="1" i="0" u="none" strike="noStrike" cap="none">
                <a:solidFill>
                  <a:schemeClr val="dk1"/>
                </a:solidFill>
                <a:effectLst/>
                <a:latin typeface="Calibri"/>
                <a:ea typeface="Calibri"/>
                <a:cs typeface="Calibri"/>
                <a:sym typeface="Calibri"/>
              </a:rPr>
              <a:t>Les enfants reconnaîtront de plus en plus l’iniquité (l’injustice), seront capables de décrire l’iniquité et comprendront que l’iniquité est blessante.</a:t>
            </a:r>
            <a:endParaRPr lang="en-CA" sz="1200" b="0" i="0" u="none" strike="noStrike" cap="none" dirty="0">
              <a:solidFill>
                <a:schemeClr val="dk1"/>
              </a:solidFill>
              <a:effectLst/>
              <a:latin typeface="Calibri"/>
              <a:ea typeface="Calibri"/>
              <a:cs typeface="Calibri"/>
              <a:sym typeface="Calibri"/>
            </a:endParaRPr>
          </a:p>
          <a:p>
            <a:pPr rtl="0"/>
            <a:r>
              <a:rPr lang="fr-CA" sz="1200" b="0" i="0" u="none" strike="noStrike" cap="none">
                <a:solidFill>
                  <a:schemeClr val="dk1"/>
                </a:solidFill>
                <a:effectLst/>
                <a:latin typeface="Calibri"/>
                <a:ea typeface="Calibri"/>
                <a:cs typeface="Calibri"/>
                <a:sym typeface="Calibri"/>
              </a:rPr>
              <a:t>Cet objectif vise à développer les capacités innées et naissantes des enfants en matière d’empathie et d’équité, ainsi que leurs aptitudes cognitives à réfléchir de manière critique à ce qui se passe autour d’eux. Il s’agit de développer un sentiment de sécurité, en ce sens que chacun peut être et sera traité équitablement.</a:t>
            </a:r>
          </a:p>
          <a:p>
            <a:pPr rtl="0"/>
            <a:endParaRPr lang="en-CA" sz="1200" b="0" i="0" u="none" strike="noStrike" cap="none" dirty="0">
              <a:solidFill>
                <a:schemeClr val="dk1"/>
              </a:solidFill>
              <a:effectLst/>
              <a:latin typeface="Calibri"/>
              <a:ea typeface="Calibri"/>
              <a:cs typeface="Calibri"/>
              <a:sym typeface="Calibri"/>
            </a:endParaRPr>
          </a:p>
          <a:p>
            <a:pPr rtl="0"/>
            <a:r>
              <a:rPr lang="fr-CA" sz="1200" b="0" i="0" u="none" strike="noStrike" cap="none">
                <a:solidFill>
                  <a:schemeClr val="dk1"/>
                </a:solidFill>
                <a:effectLst/>
                <a:latin typeface="Calibri"/>
                <a:ea typeface="Calibri"/>
                <a:cs typeface="Calibri"/>
                <a:sym typeface="Calibri"/>
              </a:rPr>
              <a:t>Objectif 4 : Activisme</a:t>
            </a:r>
            <a:br>
              <a:rPr lang="en-CA" sz="1200" b="0" i="0" u="none" strike="noStrike" cap="none" dirty="0">
                <a:solidFill>
                  <a:schemeClr val="dk1"/>
                </a:solidFill>
                <a:effectLst/>
                <a:latin typeface="Calibri"/>
                <a:ea typeface="Calibri"/>
                <a:cs typeface="Calibri"/>
                <a:sym typeface="Calibri"/>
              </a:rPr>
            </a:br>
            <a:endParaRPr lang="en-CA" sz="1200" b="0" i="0" u="none" strike="noStrike" cap="none" dirty="0">
              <a:solidFill>
                <a:schemeClr val="dk1"/>
              </a:solidFill>
              <a:effectLst/>
              <a:latin typeface="Calibri"/>
              <a:ea typeface="Calibri"/>
              <a:cs typeface="Calibri"/>
              <a:sym typeface="Calibri"/>
            </a:endParaRPr>
          </a:p>
          <a:p>
            <a:pPr rtl="0"/>
            <a:r>
              <a:rPr lang="fr-CA" sz="1200" b="0" i="0" u="none" strike="noStrike" cap="none">
                <a:solidFill>
                  <a:schemeClr val="dk1"/>
                </a:solidFill>
                <a:effectLst/>
                <a:latin typeface="Calibri"/>
                <a:ea typeface="Calibri"/>
                <a:cs typeface="Calibri"/>
                <a:sym typeface="Calibri"/>
              </a:rPr>
              <a:t> </a:t>
            </a:r>
            <a:r>
              <a:rPr lang="fr-CA" sz="1200" b="1" i="0" u="none" strike="noStrike" cap="none">
                <a:solidFill>
                  <a:schemeClr val="dk1"/>
                </a:solidFill>
                <a:effectLst/>
                <a:latin typeface="Calibri"/>
                <a:ea typeface="Calibri"/>
                <a:cs typeface="Calibri"/>
                <a:sym typeface="Calibri"/>
              </a:rPr>
              <a:t>Les enseignants cultiveront la confiance de chaque enfant et leur capacité à se défendre et à défendre les autres face aux préjugés.</a:t>
            </a:r>
            <a:endParaRPr lang="en-CA" sz="1200" b="0" i="0" u="none" strike="noStrike" cap="none" dirty="0">
              <a:solidFill>
                <a:schemeClr val="dk1"/>
              </a:solidFill>
              <a:effectLst/>
              <a:latin typeface="Calibri"/>
              <a:ea typeface="Calibri"/>
              <a:cs typeface="Calibri"/>
              <a:sym typeface="Calibri"/>
            </a:endParaRPr>
          </a:p>
          <a:p>
            <a:pPr rtl="0"/>
            <a:r>
              <a:rPr lang="fr-CA" sz="1200" b="0" i="0" u="none" strike="noStrike" cap="none">
                <a:solidFill>
                  <a:schemeClr val="dk1"/>
                </a:solidFill>
                <a:effectLst/>
                <a:latin typeface="Calibri"/>
                <a:ea typeface="Calibri"/>
                <a:cs typeface="Calibri"/>
                <a:sym typeface="Calibri"/>
              </a:rPr>
              <a:t> </a:t>
            </a:r>
            <a:r>
              <a:rPr lang="fr-CA" sz="1200" b="1" i="0" u="none" strike="noStrike" cap="none">
                <a:solidFill>
                  <a:schemeClr val="dk1"/>
                </a:solidFill>
                <a:effectLst/>
                <a:latin typeface="Calibri"/>
                <a:ea typeface="Calibri"/>
                <a:cs typeface="Calibri"/>
                <a:sym typeface="Calibri"/>
              </a:rPr>
              <a:t>Les enfants développeront leur autonomie ainsi que les compétences nécessaires pour agir, seuls ou avec d’autres, contre les préjugés et les gestes discriminatoires.</a:t>
            </a:r>
            <a:endParaRPr lang="en-CA" sz="1200" b="0" i="0" u="none" strike="noStrike" cap="none" dirty="0">
              <a:solidFill>
                <a:schemeClr val="dk1"/>
              </a:solidFill>
              <a:effectLst/>
              <a:latin typeface="Calibri"/>
              <a:ea typeface="Calibri"/>
              <a:cs typeface="Calibri"/>
              <a:sym typeface="Calibri"/>
            </a:endParaRPr>
          </a:p>
          <a:p>
            <a:pPr rtl="0"/>
            <a:r>
              <a:rPr lang="fr-CA" sz="1200" b="0" i="0" u="none" strike="noStrike" cap="none">
                <a:solidFill>
                  <a:schemeClr val="dk1"/>
                </a:solidFill>
                <a:effectLst/>
                <a:latin typeface="Calibri"/>
                <a:ea typeface="Calibri"/>
                <a:cs typeface="Calibri"/>
                <a:sym typeface="Calibri"/>
              </a:rPr>
              <a:t>L’objectif 4 consiste à donner aux enfants des outils leur permettant d’apprendre à s’opposer à un comportement discriminatoire blessant et injuste fondé sur tout aspect de l’identité sociale. Un comportement discriminatoire peut être dirigé contre soi-même ou contre une autre personne. Il peut provenir d’un autre enfant ou d’un adulte, ou encore de livres, d’émissions de télévision ou de films pour enfants. Cet objectif renforce le développement des enfants en matière de prise de recul, d’interactions positives avec les autres et d’éducation à la résolution des conflits.</a:t>
            </a:r>
          </a:p>
          <a:p>
            <a:pPr marL="0" lvl="0" indent="0" algn="l" rtl="0">
              <a:lnSpc>
                <a:spcPct val="100000"/>
              </a:lnSpc>
              <a:spcBef>
                <a:spcPts val="0"/>
              </a:spcBef>
              <a:spcAft>
                <a:spcPts val="0"/>
              </a:spcAft>
              <a:buSzPts val="1400"/>
              <a:buNone/>
            </a:pPr>
            <a:endParaRPr dirty="0"/>
          </a:p>
        </p:txBody>
      </p:sp>
      <p:sp>
        <p:nvSpPr>
          <p:cNvPr id="134" name="Google Shape;134;gb30a9b01bd_1_12:notes"/>
          <p:cNvSpPr txBox="1">
            <a:spLocks noGrp="1"/>
          </p:cNvSpPr>
          <p:nvPr>
            <p:ph type="sldNum" idx="12"/>
          </p:nvPr>
        </p:nvSpPr>
        <p:spPr>
          <a:xfrm>
            <a:off x="4143375" y="9120188"/>
            <a:ext cx="3170100" cy="480900"/>
          </a:xfrm>
          <a:prstGeom prst="rect">
            <a:avLst/>
          </a:prstGeom>
          <a:noFill/>
          <a:ln>
            <a:noFill/>
          </a:ln>
        </p:spPr>
        <p:txBody>
          <a:bodyPr spcFirstLastPara="1" wrap="square" lIns="91425" tIns="45700" rIns="91425" bIns="45700" rtlCol="0" anchor="b" anchorCtr="0">
            <a:noAutofit/>
          </a:bodyPr>
          <a:lstStyle/>
          <a:p>
            <a:pPr algn="r" rtl="0">
              <a:buSzPts val="1400"/>
            </a:pPr>
            <a:fld id="{00000000-1234-1234-1234-123412341234}" type="slidenum">
              <a:rPr lang="en-US"/>
              <a:pPr algn="r" rtl="0">
                <a:buSzPts val="1400"/>
              </a:pPr>
              <a:t>15</a:t>
            </a:fld>
            <a:endParaRPr/>
          </a:p>
        </p:txBody>
      </p:sp>
    </p:spTree>
    <p:extLst>
      <p:ext uri="{BB962C8B-B14F-4D97-AF65-F5344CB8AC3E}">
        <p14:creationId xmlns:p14="http://schemas.microsoft.com/office/powerpoint/2010/main" val="4210893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1:notes"/>
          <p:cNvSpPr txBox="1">
            <a:spLocks noGrp="1"/>
          </p:cNvSpPr>
          <p:nvPr>
            <p:ph type="body" idx="1"/>
          </p:nvPr>
        </p:nvSpPr>
        <p:spPr>
          <a:xfrm>
            <a:off x="731838" y="4621213"/>
            <a:ext cx="5851525" cy="3779837"/>
          </a:xfrm>
          <a:prstGeom prst="rect">
            <a:avLst/>
          </a:prstGeom>
          <a:noFill/>
          <a:ln>
            <a:noFill/>
          </a:ln>
        </p:spPr>
        <p:txBody>
          <a:bodyPr spcFirstLastPara="1" wrap="square" lIns="91425" tIns="45700" rIns="91425" bIns="45700" rtlCol="0" anchor="t" anchorCtr="0">
            <a:noAutofit/>
          </a:bodyPr>
          <a:lstStyle/>
          <a:p>
            <a:pPr marL="0" lvl="0" indent="0" algn="l" rtl="0">
              <a:lnSpc>
                <a:spcPct val="100000"/>
              </a:lnSpc>
              <a:spcBef>
                <a:spcPts val="0"/>
              </a:spcBef>
              <a:spcAft>
                <a:spcPts val="0"/>
              </a:spcAft>
              <a:buSzPts val="1400"/>
              <a:buNone/>
            </a:pPr>
            <a:r>
              <a:rPr lang="fr-CA" sz="1300"/>
              <a:t>En 2022, nous avons commencé à offrir un sac de ressources « Bienvenue à la maternelle » contenant quatre livres. Veuillez communiquer avec votre gestionnaire de programmes de Partenariat en Éducation pour en savoir plus. </a:t>
            </a:r>
            <a:endParaRPr sz="1300" dirty="0"/>
          </a:p>
        </p:txBody>
      </p:sp>
      <p:sp>
        <p:nvSpPr>
          <p:cNvPr id="208" name="Google Shape;208;p11: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003183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3: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1" name="Google Shape;251;p3:notes"/>
          <p:cNvSpPr txBox="1">
            <a:spLocks noGrp="1"/>
          </p:cNvSpPr>
          <p:nvPr>
            <p:ph type="body" idx="1"/>
          </p:nvPr>
        </p:nvSpPr>
        <p:spPr>
          <a:xfrm>
            <a:off x="731838" y="4621213"/>
            <a:ext cx="5851500" cy="3779700"/>
          </a:xfrm>
          <a:prstGeom prst="rect">
            <a:avLst/>
          </a:prstGeom>
          <a:noFill/>
          <a:ln>
            <a:noFill/>
          </a:ln>
        </p:spPr>
        <p:txBody>
          <a:bodyPr spcFirstLastPara="1" wrap="square" lIns="91425" tIns="45700" rIns="91425" bIns="45700" rtlCol="0" anchor="t" anchorCtr="0">
            <a:noAutofit/>
          </a:bodyPr>
          <a:lstStyle/>
          <a:p>
            <a:pPr marL="0" lvl="0" indent="0" algn="l" rtl="0">
              <a:lnSpc>
                <a:spcPct val="100000"/>
              </a:lnSpc>
              <a:spcBef>
                <a:spcPts val="0"/>
              </a:spcBef>
              <a:spcAft>
                <a:spcPts val="0"/>
              </a:spcAft>
              <a:buSzPts val="1400"/>
              <a:buNone/>
            </a:pPr>
            <a:r>
              <a:rPr lang="fr-CA" b="1"/>
              <a:t>Pause/réflexion :  </a:t>
            </a:r>
          </a:p>
          <a:p>
            <a:pPr marL="0" lvl="0" indent="0" algn="l" rtl="0">
              <a:lnSpc>
                <a:spcPct val="100000"/>
              </a:lnSpc>
              <a:spcBef>
                <a:spcPts val="0"/>
              </a:spcBef>
              <a:spcAft>
                <a:spcPts val="0"/>
              </a:spcAft>
              <a:buSzPts val="1400"/>
              <a:buNone/>
            </a:pPr>
            <a:endParaRPr lang="en-CA" dirty="0"/>
          </a:p>
          <a:p>
            <a:pPr marL="171450" lvl="0" indent="-171450" algn="l" rtl="0">
              <a:lnSpc>
                <a:spcPct val="100000"/>
              </a:lnSpc>
              <a:spcBef>
                <a:spcPts val="0"/>
              </a:spcBef>
              <a:spcAft>
                <a:spcPts val="0"/>
              </a:spcAft>
              <a:buSzPts val="1400"/>
              <a:buFont typeface="Arial" panose="020B0604020202020204" pitchFamily="34" charset="0"/>
              <a:buChar char="•"/>
            </a:pPr>
            <a:r>
              <a:rPr lang="fr-CA"/>
              <a:t>Qui sont vos partenaires communautaires? </a:t>
            </a:r>
          </a:p>
          <a:p>
            <a:pPr marL="171450" lvl="0" indent="-171450" algn="l" rtl="0">
              <a:lnSpc>
                <a:spcPct val="100000"/>
              </a:lnSpc>
              <a:spcBef>
                <a:spcPts val="0"/>
              </a:spcBef>
              <a:spcAft>
                <a:spcPts val="0"/>
              </a:spcAft>
              <a:buSzPts val="1400"/>
              <a:buFont typeface="Arial" panose="020B0604020202020204" pitchFamily="34" charset="0"/>
              <a:buChar char="•"/>
            </a:pPr>
            <a:r>
              <a:rPr lang="fr-CA"/>
              <a:t>Demandez à vos partenaires communautaires comment ils aimeraient s’impliquer, par exemple en faisant bénéficier les familles de leurs connaissances ou compétences, en coanimant un atelier, etc.</a:t>
            </a:r>
          </a:p>
          <a:p>
            <a:pPr marL="171450" lvl="0" indent="-171450" algn="l" rtl="0">
              <a:lnSpc>
                <a:spcPct val="100000"/>
              </a:lnSpc>
              <a:spcBef>
                <a:spcPts val="0"/>
              </a:spcBef>
              <a:spcAft>
                <a:spcPts val="0"/>
              </a:spcAft>
              <a:buSzPts val="1400"/>
              <a:buFont typeface="Arial" panose="020B0604020202020204" pitchFamily="34" charset="0"/>
              <a:buChar char="•"/>
            </a:pPr>
            <a:r>
              <a:rPr lang="fr-CA"/>
              <a:t>Comment pouvez-vous mettre en valeur les atouts de votre école et de votre communauté? </a:t>
            </a:r>
          </a:p>
          <a:p>
            <a:pPr marL="171450" lvl="0" indent="-171450" algn="l" rtl="0">
              <a:lnSpc>
                <a:spcPct val="100000"/>
              </a:lnSpc>
              <a:spcBef>
                <a:spcPts val="0"/>
              </a:spcBef>
              <a:spcAft>
                <a:spcPts val="0"/>
              </a:spcAft>
              <a:buSzPts val="1400"/>
              <a:buFont typeface="Arial" panose="020B0604020202020204" pitchFamily="34" charset="0"/>
              <a:buChar char="•"/>
            </a:pPr>
            <a:r>
              <a:rPr lang="fr-CA"/>
              <a:t>Comment pouvez-vous mettre en valeur une représentation et une inclusion significatives?</a:t>
            </a:r>
          </a:p>
          <a:p>
            <a:pPr marL="0" lvl="0" indent="0" algn="l" rtl="0">
              <a:lnSpc>
                <a:spcPct val="100000"/>
              </a:lnSpc>
              <a:spcBef>
                <a:spcPts val="0"/>
              </a:spcBef>
              <a:spcAft>
                <a:spcPts val="0"/>
              </a:spcAft>
              <a:buSzPts val="1400"/>
              <a:buFont typeface="Arial" panose="020B0604020202020204" pitchFamily="34" charset="0"/>
              <a:buNone/>
            </a:pPr>
            <a:endParaRPr lang="en-CA" dirty="0"/>
          </a:p>
          <a:p>
            <a:pPr marL="0" lvl="0" indent="0" algn="l" rtl="0">
              <a:lnSpc>
                <a:spcPct val="100000"/>
              </a:lnSpc>
              <a:spcBef>
                <a:spcPts val="0"/>
              </a:spcBef>
              <a:spcAft>
                <a:spcPts val="0"/>
              </a:spcAft>
              <a:buSzPts val="1400"/>
              <a:buFont typeface="Arial" panose="020B0604020202020204" pitchFamily="34" charset="0"/>
              <a:buNone/>
            </a:pPr>
            <a:r>
              <a:rPr lang="fr-CA" b="1"/>
              <a:t>Voici quelques exemples : </a:t>
            </a:r>
          </a:p>
          <a:p>
            <a:pPr marL="0" lvl="0" indent="0" algn="l" rtl="0">
              <a:lnSpc>
                <a:spcPct val="100000"/>
              </a:lnSpc>
              <a:spcBef>
                <a:spcPts val="0"/>
              </a:spcBef>
              <a:spcAft>
                <a:spcPts val="0"/>
              </a:spcAft>
              <a:buSzPts val="1400"/>
              <a:buFont typeface="Arial" panose="020B0604020202020204" pitchFamily="34" charset="0"/>
              <a:buNone/>
            </a:pPr>
            <a:endParaRPr lang="en-CA" dirty="0"/>
          </a:p>
          <a:p>
            <a:pPr marL="171450" lvl="0" indent="-171450" algn="l" rtl="0">
              <a:lnSpc>
                <a:spcPct val="100000"/>
              </a:lnSpc>
              <a:spcBef>
                <a:spcPts val="0"/>
              </a:spcBef>
              <a:spcAft>
                <a:spcPts val="0"/>
              </a:spcAft>
              <a:buSzPts val="1400"/>
              <a:buFont typeface="Courier New" panose="02070309020205020404" pitchFamily="49" charset="0"/>
              <a:buChar char="o"/>
            </a:pPr>
            <a:r>
              <a:rPr lang="fr-CA"/>
              <a:t>Un policier qui coanime l’atelier de pâte à modeler pour apprendre à connaître les jeunes familles d’une manière différente et mutuellement bénéfique </a:t>
            </a:r>
          </a:p>
          <a:p>
            <a:pPr marL="171450" lvl="0" indent="-171450" algn="l" rtl="0">
              <a:lnSpc>
                <a:spcPct val="100000"/>
              </a:lnSpc>
              <a:spcBef>
                <a:spcPts val="0"/>
              </a:spcBef>
              <a:spcAft>
                <a:spcPts val="0"/>
              </a:spcAft>
              <a:buSzPts val="1400"/>
              <a:buFont typeface="Courier New" panose="02070309020205020404" pitchFamily="49" charset="0"/>
              <a:buChar char="o"/>
            </a:pPr>
            <a:r>
              <a:rPr lang="fr-CA"/>
              <a:t>Des bibliothécaires qui coaniment l’atelier de lecture et d’expression orale, qui font la lecture à haute voix d’un livre du sac « Bienvenue à la maternelle » ou d’un autre livre, et qui distribuent une liste de livres recommandés pour les enfants qui commencent la maternelle ainsi que des renseignements sur les programmes offerts gratuitement dans les bibliothèques pour les familles </a:t>
            </a:r>
          </a:p>
          <a:p>
            <a:pPr marL="171450" lvl="0" indent="-171450" algn="l" rtl="0">
              <a:lnSpc>
                <a:spcPct val="100000"/>
              </a:lnSpc>
              <a:spcBef>
                <a:spcPts val="0"/>
              </a:spcBef>
              <a:spcAft>
                <a:spcPts val="0"/>
              </a:spcAft>
              <a:buSzPts val="1400"/>
              <a:buFont typeface="Courier New" panose="02070309020205020404" pitchFamily="49" charset="0"/>
              <a:buChar char="o"/>
            </a:pPr>
            <a:r>
              <a:rPr lang="fr-CA"/>
              <a:t>Une infirmière de la santé publique qui coanime l’atelier sur les choix sains, qui parle des saines habitudes alimentaires et des lunchs pour l’école, et qui présente aux parents notre Guide d’utilisation saine des médias et notre livre de cuisine familial « Bienvenue à la maternelle » </a:t>
            </a:r>
          </a:p>
          <a:p>
            <a:pPr marL="171450" lvl="0" indent="-171450" algn="l" rtl="0">
              <a:lnSpc>
                <a:spcPct val="100000"/>
              </a:lnSpc>
              <a:spcBef>
                <a:spcPts val="0"/>
              </a:spcBef>
              <a:spcAft>
                <a:spcPts val="0"/>
              </a:spcAft>
              <a:buSzPts val="1400"/>
              <a:buFont typeface="Courier New" panose="02070309020205020404" pitchFamily="49" charset="0"/>
              <a:buChar char="o"/>
            </a:pPr>
            <a:r>
              <a:rPr lang="fr-CA"/>
              <a:t>Un aîné ou un autre partenaire de la communauté culturelle qui lit un livre du sac « Bienvenue à la maternelle », qui parle de ses enseignements et de la façon dont nous faisons preuve de gentillesse et de respect, de l’importance du partage, de l’écoute, du chant et du jeu avec nos enfants.</a:t>
            </a:r>
          </a:p>
          <a:p>
            <a:pPr marL="0" marR="0" lvl="0" indent="0" algn="l" defTabSz="914400" rtl="0" eaLnBrk="1" fontAlgn="auto" latinLnBrk="0" hangingPunct="1">
              <a:lnSpc>
                <a:spcPct val="100000"/>
              </a:lnSpc>
              <a:spcBef>
                <a:spcPts val="0"/>
              </a:spcBef>
              <a:spcAft>
                <a:spcPts val="0"/>
              </a:spcAft>
              <a:buClr>
                <a:srgbClr val="000000"/>
              </a:buClr>
              <a:buSzPts val="1400"/>
              <a:buFont typeface="Courier New" panose="02070309020205020404" pitchFamily="49" charset="0"/>
              <a:buNone/>
              <a:tabLst/>
              <a:defRPr/>
            </a:pPr>
            <a:endParaRPr lang="en-CA" dirty="0"/>
          </a:p>
          <a:p>
            <a:pPr marL="0" marR="0" lvl="0" indent="0" algn="l" defTabSz="914400" rtl="0" eaLnBrk="1" fontAlgn="auto" latinLnBrk="0" hangingPunct="1">
              <a:lnSpc>
                <a:spcPct val="100000"/>
              </a:lnSpc>
              <a:spcBef>
                <a:spcPts val="0"/>
              </a:spcBef>
              <a:spcAft>
                <a:spcPts val="0"/>
              </a:spcAft>
              <a:buClr>
                <a:srgbClr val="000000"/>
              </a:buClr>
              <a:buSzPts val="1400"/>
              <a:buFont typeface="Courier New" panose="02070309020205020404" pitchFamily="49" charset="0"/>
              <a:buNone/>
              <a:tabLst/>
              <a:defRPr/>
            </a:pPr>
            <a:r>
              <a:rPr lang="fr-CA"/>
              <a:t>Veuillez consulter le </a:t>
            </a:r>
            <a:r>
              <a:rPr lang="fr-CA" b="1" i="1"/>
              <a:t>Guide de référence pour l’établissement de partenariats communautaires</a:t>
            </a:r>
            <a:r>
              <a:rPr lang="fr-CA"/>
              <a:t> sur le site d’apprentissage en ligne de « Bienvenue à la maternelle ».</a:t>
            </a:r>
            <a:endParaRPr lang="en-CA" dirty="0"/>
          </a:p>
        </p:txBody>
      </p:sp>
      <p:sp>
        <p:nvSpPr>
          <p:cNvPr id="252" name="Google Shape;252;p3:notes"/>
          <p:cNvSpPr txBox="1">
            <a:spLocks noGrp="1"/>
          </p:cNvSpPr>
          <p:nvPr>
            <p:ph type="sldNum" idx="12"/>
          </p:nvPr>
        </p:nvSpPr>
        <p:spPr>
          <a:xfrm>
            <a:off x="4143375" y="9120188"/>
            <a:ext cx="3170100" cy="480900"/>
          </a:xfrm>
          <a:prstGeom prst="rect">
            <a:avLst/>
          </a:prstGeom>
          <a:noFill/>
          <a:ln>
            <a:noFill/>
          </a:ln>
        </p:spPr>
        <p:txBody>
          <a:bodyPr spcFirstLastPara="1" wrap="square" lIns="91425" tIns="45700" rIns="91425" bIns="45700" rtlCol="0" anchor="b" anchorCtr="0">
            <a:noAutofit/>
          </a:bodyPr>
          <a:lstStyle/>
          <a:p>
            <a:pPr algn="r" rtl="0">
              <a:buSzPts val="1200"/>
            </a:pPr>
            <a:fld id="{00000000-1234-1234-1234-123412341234}" type="slidenum">
              <a:rPr lang="en-US"/>
              <a:pPr algn="r" rtl="0">
                <a:buSzPts val="1200"/>
              </a:pPr>
              <a:t>17</a:t>
            </a:fld>
            <a:endParaRPr/>
          </a:p>
        </p:txBody>
      </p:sp>
    </p:spTree>
    <p:extLst>
      <p:ext uri="{BB962C8B-B14F-4D97-AF65-F5344CB8AC3E}">
        <p14:creationId xmlns:p14="http://schemas.microsoft.com/office/powerpoint/2010/main" val="3537123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aa2f3a242b_1_13: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9" name="Google Shape;269;gaa2f3a242b_1_13:notes"/>
          <p:cNvSpPr txBox="1">
            <a:spLocks noGrp="1"/>
          </p:cNvSpPr>
          <p:nvPr>
            <p:ph type="body" idx="1"/>
          </p:nvPr>
        </p:nvSpPr>
        <p:spPr>
          <a:xfrm>
            <a:off x="731838" y="4621213"/>
            <a:ext cx="5851500" cy="3779700"/>
          </a:xfrm>
          <a:prstGeom prst="rect">
            <a:avLst/>
          </a:prstGeom>
          <a:noFill/>
          <a:ln>
            <a:noFill/>
          </a:ln>
        </p:spPr>
        <p:txBody>
          <a:bodyPr spcFirstLastPara="1" wrap="square" lIns="91425" tIns="45700" rIns="91425" bIns="45700" rtlCol="0" anchor="t" anchorCtr="0">
            <a:noAutofit/>
          </a:bodyPr>
          <a:lstStyle/>
          <a:p>
            <a:pPr marL="139700" lvl="0" indent="0" algn="l" rtl="0">
              <a:lnSpc>
                <a:spcPct val="90000"/>
              </a:lnSpc>
              <a:spcBef>
                <a:spcPts val="500"/>
              </a:spcBef>
              <a:spcAft>
                <a:spcPts val="0"/>
              </a:spcAft>
              <a:buSzPts val="1400"/>
              <a:buFont typeface="Arial"/>
              <a:buNone/>
            </a:pPr>
            <a:r>
              <a:rPr lang="fr-CA" sz="1800">
                <a:latin typeface="Arial"/>
                <a:ea typeface="Arial"/>
                <a:cs typeface="Arial"/>
                <a:sym typeface="Arial"/>
              </a:rPr>
              <a:t>Ressources d’apprentissage préscolaire de « Bienvenue à la maternelle » pour les enseignants et les familles : </a:t>
            </a:r>
            <a:r>
              <a:rPr lang="fr-CA" sz="2000">
                <a:latin typeface="Arial"/>
                <a:ea typeface="Arial"/>
                <a:cs typeface="Arial"/>
                <a:sym typeface="Arial"/>
              </a:rPr>
              <a:t>Livre de cuisine familial, calendrier familial, liens avec le programme scolaire, vidéos, musique, activités, poèmes, guide d’utilisation saine des médias, traductions de messages de parents et bien plus encore.</a:t>
            </a:r>
            <a:endParaRPr sz="2000" dirty="0">
              <a:latin typeface="Arial"/>
              <a:ea typeface="Arial"/>
              <a:cs typeface="Arial"/>
              <a:sym typeface="Arial"/>
            </a:endParaRPr>
          </a:p>
          <a:p>
            <a:pPr marL="457200" lvl="0" indent="0" algn="l" rtl="0">
              <a:lnSpc>
                <a:spcPct val="90000"/>
              </a:lnSpc>
              <a:spcBef>
                <a:spcPts val="500"/>
              </a:spcBef>
              <a:spcAft>
                <a:spcPts val="0"/>
              </a:spcAft>
              <a:buSzPts val="1400"/>
              <a:buNone/>
            </a:pPr>
            <a:endParaRPr sz="2000" dirty="0">
              <a:latin typeface="Arial"/>
              <a:ea typeface="Arial"/>
              <a:cs typeface="Arial"/>
              <a:sym typeface="Arial"/>
            </a:endParaRPr>
          </a:p>
          <a:p>
            <a:pPr marL="0" lvl="0" indent="0" algn="l" rtl="0">
              <a:lnSpc>
                <a:spcPct val="90000"/>
              </a:lnSpc>
              <a:spcBef>
                <a:spcPts val="1000"/>
              </a:spcBef>
              <a:spcAft>
                <a:spcPts val="0"/>
              </a:spcAft>
              <a:buClr>
                <a:schemeClr val="dk1"/>
              </a:buClr>
              <a:buSzPts val="1100"/>
              <a:buFont typeface="Arial"/>
              <a:buNone/>
            </a:pPr>
            <a:endParaRPr sz="1800" dirty="0">
              <a:latin typeface="Arial"/>
              <a:ea typeface="Arial"/>
              <a:cs typeface="Arial"/>
              <a:sym typeface="Arial"/>
            </a:endParaRPr>
          </a:p>
          <a:p>
            <a:pPr marL="0" lvl="0" indent="0" algn="l" rtl="0">
              <a:lnSpc>
                <a:spcPct val="100000"/>
              </a:lnSpc>
              <a:spcBef>
                <a:spcPts val="0"/>
              </a:spcBef>
              <a:spcAft>
                <a:spcPts val="0"/>
              </a:spcAft>
              <a:buSzPts val="1400"/>
              <a:buNone/>
            </a:pPr>
            <a:endParaRPr sz="800" dirty="0"/>
          </a:p>
        </p:txBody>
      </p:sp>
      <p:sp>
        <p:nvSpPr>
          <p:cNvPr id="270" name="Google Shape;270;gaa2f3a242b_1_13:notes"/>
          <p:cNvSpPr txBox="1">
            <a:spLocks noGrp="1"/>
          </p:cNvSpPr>
          <p:nvPr>
            <p:ph type="sldNum" idx="12"/>
          </p:nvPr>
        </p:nvSpPr>
        <p:spPr>
          <a:xfrm>
            <a:off x="4143375" y="9120188"/>
            <a:ext cx="3170100" cy="480900"/>
          </a:xfrm>
          <a:prstGeom prst="rect">
            <a:avLst/>
          </a:prstGeom>
          <a:noFill/>
          <a:ln>
            <a:noFill/>
          </a:ln>
        </p:spPr>
        <p:txBody>
          <a:bodyPr spcFirstLastPara="1" wrap="square" lIns="91425" tIns="45700" rIns="91425" bIns="45700" rtlCol="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18</a:t>
            </a:fld>
            <a:endParaRPr/>
          </a:p>
        </p:txBody>
      </p:sp>
    </p:spTree>
    <p:extLst>
      <p:ext uri="{BB962C8B-B14F-4D97-AF65-F5344CB8AC3E}">
        <p14:creationId xmlns:p14="http://schemas.microsoft.com/office/powerpoint/2010/main" val="30252821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12: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7" name="Google Shape;277;p12:notes"/>
          <p:cNvSpPr txBox="1">
            <a:spLocks noGrp="1"/>
          </p:cNvSpPr>
          <p:nvPr>
            <p:ph type="body" idx="1"/>
          </p:nvPr>
        </p:nvSpPr>
        <p:spPr>
          <a:xfrm>
            <a:off x="731838" y="4621213"/>
            <a:ext cx="5851525" cy="3779837"/>
          </a:xfrm>
          <a:prstGeom prst="rect">
            <a:avLst/>
          </a:prstGeom>
          <a:noFill/>
          <a:ln>
            <a:noFill/>
          </a:ln>
        </p:spPr>
        <p:txBody>
          <a:bodyPr spcFirstLastPara="1" wrap="square" lIns="91425" tIns="45700" rIns="91425" bIns="45700" rtlCol="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SzPts val="1400"/>
              <a:buNone/>
            </a:pPr>
            <a:endParaRPr/>
          </a:p>
        </p:txBody>
      </p:sp>
      <p:sp>
        <p:nvSpPr>
          <p:cNvPr id="278" name="Google Shape;278;p12:notes"/>
          <p:cNvSpPr txBox="1">
            <a:spLocks noGrp="1"/>
          </p:cNvSpPr>
          <p:nvPr>
            <p:ph type="sldNum" idx="12"/>
          </p:nvPr>
        </p:nvSpPr>
        <p:spPr>
          <a:xfrm>
            <a:off x="4143375" y="9120188"/>
            <a:ext cx="3170238" cy="481012"/>
          </a:xfrm>
          <a:prstGeom prst="rect">
            <a:avLst/>
          </a:prstGeom>
          <a:noFill/>
          <a:ln>
            <a:noFill/>
          </a:ln>
        </p:spPr>
        <p:txBody>
          <a:bodyPr spcFirstLastPara="1" wrap="square" lIns="91425" tIns="45700" rIns="91425" bIns="45700" rtlCol="0" anchor="b" anchorCtr="0">
            <a:noAutofit/>
          </a:bodyPr>
          <a:lstStyle/>
          <a:p>
            <a:pPr algn="r" rtl="0">
              <a:buSzPts val="1400"/>
            </a:pPr>
            <a:fld id="{00000000-1234-1234-1234-123412341234}" type="slidenum">
              <a:rPr lang="en-US"/>
              <a:pPr algn="r" rtl="0">
                <a:buSzPts val="1400"/>
              </a:pPr>
              <a:t>19</a:t>
            </a:fld>
            <a:endParaRPr/>
          </a:p>
        </p:txBody>
      </p:sp>
    </p:spTree>
    <p:extLst>
      <p:ext uri="{BB962C8B-B14F-4D97-AF65-F5344CB8AC3E}">
        <p14:creationId xmlns:p14="http://schemas.microsoft.com/office/powerpoint/2010/main" val="5956604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b227a8a26e_0_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 name="Google Shape;141;gb227a8a26e_0_0:notes"/>
          <p:cNvSpPr txBox="1">
            <a:spLocks noGrp="1"/>
          </p:cNvSpPr>
          <p:nvPr>
            <p:ph type="body" idx="1"/>
          </p:nvPr>
        </p:nvSpPr>
        <p:spPr>
          <a:xfrm>
            <a:off x="731838" y="4621213"/>
            <a:ext cx="5851500" cy="3779700"/>
          </a:xfrm>
          <a:prstGeom prst="rect">
            <a:avLst/>
          </a:prstGeom>
          <a:noFill/>
          <a:ln>
            <a:noFill/>
          </a:ln>
        </p:spPr>
        <p:txBody>
          <a:bodyPr spcFirstLastPara="1" wrap="square" lIns="91425" tIns="45700" rIns="91425" bIns="45700" rtlCol="0" anchor="t" anchorCtr="0">
            <a:noAutofit/>
          </a:bodyPr>
          <a:lstStyle/>
          <a:p>
            <a:pPr marL="0" lvl="0" indent="0" algn="l" rtl="0">
              <a:lnSpc>
                <a:spcPct val="100000"/>
              </a:lnSpc>
              <a:spcBef>
                <a:spcPts val="0"/>
              </a:spcBef>
              <a:spcAft>
                <a:spcPts val="0"/>
              </a:spcAft>
              <a:buSzPts val="1400"/>
              <a:buNone/>
            </a:pPr>
            <a:endParaRPr dirty="0"/>
          </a:p>
        </p:txBody>
      </p:sp>
      <p:sp>
        <p:nvSpPr>
          <p:cNvPr id="142" name="Google Shape;142;gb227a8a26e_0_0:notes"/>
          <p:cNvSpPr txBox="1">
            <a:spLocks noGrp="1"/>
          </p:cNvSpPr>
          <p:nvPr>
            <p:ph type="sldNum" idx="12"/>
          </p:nvPr>
        </p:nvSpPr>
        <p:spPr>
          <a:xfrm>
            <a:off x="4143375" y="9120188"/>
            <a:ext cx="3170100" cy="480900"/>
          </a:xfrm>
          <a:prstGeom prst="rect">
            <a:avLst/>
          </a:prstGeom>
          <a:noFill/>
          <a:ln>
            <a:noFill/>
          </a:ln>
        </p:spPr>
        <p:txBody>
          <a:bodyPr spcFirstLastPara="1" wrap="square" lIns="91425" tIns="45700" rIns="91425" bIns="45700" rtlCol="0" anchor="b" anchorCtr="0">
            <a:noAutofit/>
          </a:bodyPr>
          <a:lstStyle/>
          <a:p>
            <a:pPr algn="r" rtl="0">
              <a:buSzPts val="1400"/>
            </a:pPr>
            <a:fld id="{00000000-1234-1234-1234-123412341234}" type="slidenum">
              <a:rPr lang="en-US"/>
              <a:pPr algn="r">
                <a:buSzPts val="1400"/>
              </a:pPr>
              <a:t>2</a:t>
            </a:fld>
            <a:endParaRPr/>
          </a:p>
        </p:txBody>
      </p:sp>
    </p:spTree>
    <p:extLst>
      <p:ext uri="{BB962C8B-B14F-4D97-AF65-F5344CB8AC3E}">
        <p14:creationId xmlns:p14="http://schemas.microsoft.com/office/powerpoint/2010/main" val="41015765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15: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4" name="Google Shape;304;p15:notes"/>
          <p:cNvSpPr txBox="1">
            <a:spLocks noGrp="1"/>
          </p:cNvSpPr>
          <p:nvPr>
            <p:ph type="body" idx="1"/>
          </p:nvPr>
        </p:nvSpPr>
        <p:spPr>
          <a:xfrm>
            <a:off x="731838" y="4621213"/>
            <a:ext cx="5851525" cy="3779837"/>
          </a:xfrm>
          <a:prstGeom prst="rect">
            <a:avLst/>
          </a:prstGeom>
          <a:noFill/>
          <a:ln>
            <a:noFill/>
          </a:ln>
        </p:spPr>
        <p:txBody>
          <a:bodyPr spcFirstLastPara="1" wrap="square" lIns="91425" tIns="45700" rIns="91425" bIns="45700" rtlCol="0" anchor="t" anchorCtr="0">
            <a:noAutofit/>
          </a:bodyPr>
          <a:lstStyle/>
          <a:p>
            <a:pPr marL="0" lvl="0" indent="0" algn="l" rtl="0">
              <a:lnSpc>
                <a:spcPct val="100000"/>
              </a:lnSpc>
              <a:spcBef>
                <a:spcPts val="0"/>
              </a:spcBef>
              <a:spcAft>
                <a:spcPts val="0"/>
              </a:spcAft>
              <a:buClr>
                <a:srgbClr val="FF0000"/>
              </a:buClr>
              <a:buSzPts val="1600"/>
              <a:buFont typeface="Calibri"/>
              <a:buNone/>
            </a:pPr>
            <a:r>
              <a:rPr lang="fr-CA" sz="1200"/>
              <a:t>Lorsque les familles participent à ces activités, elles peuvent se rapporter à leurs référents culturels. Voici quelques suggestions : </a:t>
            </a:r>
          </a:p>
          <a:p>
            <a:pPr marL="0" lvl="0" indent="0" algn="l" rtl="0">
              <a:lnSpc>
                <a:spcPct val="100000"/>
              </a:lnSpc>
              <a:spcBef>
                <a:spcPts val="0"/>
              </a:spcBef>
              <a:spcAft>
                <a:spcPts val="0"/>
              </a:spcAft>
              <a:buClr>
                <a:srgbClr val="FF0000"/>
              </a:buClr>
              <a:buSzPts val="1600"/>
              <a:buFont typeface="Calibri"/>
              <a:buNone/>
            </a:pPr>
            <a:endParaRPr lang="en-CA" sz="1200" baseline="0" dirty="0"/>
          </a:p>
          <a:p>
            <a:pPr marL="171450" lvl="0" indent="-171450" algn="l" rtl="0">
              <a:lnSpc>
                <a:spcPct val="100000"/>
              </a:lnSpc>
              <a:spcBef>
                <a:spcPts val="0"/>
              </a:spcBef>
              <a:spcAft>
                <a:spcPts val="0"/>
              </a:spcAft>
              <a:buClr>
                <a:srgbClr val="FF0000"/>
              </a:buClr>
              <a:buSzPts val="1600"/>
              <a:buFont typeface="Arial" panose="020B0604020202020204" pitchFamily="34" charset="0"/>
              <a:buChar char="•"/>
            </a:pPr>
            <a:r>
              <a:rPr lang="fr-CA" sz="1200"/>
              <a:t>Installer des affiches dans plusieurs langues</a:t>
            </a:r>
          </a:p>
          <a:p>
            <a:pPr marL="171450" lvl="0" indent="-171450" algn="l" rtl="0">
              <a:lnSpc>
                <a:spcPct val="100000"/>
              </a:lnSpc>
              <a:spcBef>
                <a:spcPts val="0"/>
              </a:spcBef>
              <a:spcAft>
                <a:spcPts val="0"/>
              </a:spcAft>
              <a:buClr>
                <a:srgbClr val="FF0000"/>
              </a:buClr>
              <a:buSzPts val="1600"/>
              <a:buFont typeface="Arial" panose="020B0604020202020204" pitchFamily="34" charset="0"/>
              <a:buChar char="•"/>
            </a:pPr>
            <a:r>
              <a:rPr lang="fr-CA" sz="1200"/>
              <a:t>Faire appel à des interprètes pour aider les familles</a:t>
            </a:r>
          </a:p>
        </p:txBody>
      </p:sp>
      <p:sp>
        <p:nvSpPr>
          <p:cNvPr id="305" name="Google Shape;305;p15:notes"/>
          <p:cNvSpPr txBox="1">
            <a:spLocks noGrp="1"/>
          </p:cNvSpPr>
          <p:nvPr>
            <p:ph type="sldNum" idx="12"/>
          </p:nvPr>
        </p:nvSpPr>
        <p:spPr>
          <a:xfrm>
            <a:off x="4143375" y="9120188"/>
            <a:ext cx="3170238" cy="481012"/>
          </a:xfrm>
          <a:prstGeom prst="rect">
            <a:avLst/>
          </a:prstGeom>
          <a:noFill/>
          <a:ln>
            <a:noFill/>
          </a:ln>
        </p:spPr>
        <p:txBody>
          <a:bodyPr spcFirstLastPara="1" wrap="square" lIns="91425" tIns="45700" rIns="91425" bIns="45700" rtlCol="0" anchor="b" anchorCtr="0">
            <a:noAutofit/>
          </a:bodyPr>
          <a:lstStyle/>
          <a:p>
            <a:pPr algn="r" rtl="0">
              <a:buSzPts val="1400"/>
            </a:pPr>
            <a:fld id="{00000000-1234-1234-1234-123412341234}" type="slidenum">
              <a:rPr lang="en-US"/>
              <a:pPr algn="r" rtl="0">
                <a:buSzPts val="1400"/>
              </a:pPr>
              <a:t>20</a:t>
            </a:fld>
            <a:endParaRPr/>
          </a:p>
        </p:txBody>
      </p:sp>
    </p:spTree>
    <p:extLst>
      <p:ext uri="{BB962C8B-B14F-4D97-AF65-F5344CB8AC3E}">
        <p14:creationId xmlns:p14="http://schemas.microsoft.com/office/powerpoint/2010/main" val="14463664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1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4" name="Google Shape;314;p16:notes"/>
          <p:cNvSpPr txBox="1">
            <a:spLocks noGrp="1"/>
          </p:cNvSpPr>
          <p:nvPr>
            <p:ph type="body" idx="1"/>
          </p:nvPr>
        </p:nvSpPr>
        <p:spPr>
          <a:xfrm>
            <a:off x="731838" y="4621213"/>
            <a:ext cx="5851525" cy="3779837"/>
          </a:xfrm>
          <a:prstGeom prst="rect">
            <a:avLst/>
          </a:prstGeom>
          <a:noFill/>
          <a:ln>
            <a:noFill/>
          </a:ln>
        </p:spPr>
        <p:txBody>
          <a:bodyPr spcFirstLastPara="1" wrap="square" lIns="91425" tIns="45700" rIns="91425" bIns="45700" rtlCol="0" anchor="t" anchorCtr="0">
            <a:noAutofit/>
          </a:bodyPr>
          <a:lstStyle/>
          <a:p>
            <a:pPr marL="0" marR="0" lvl="0" indent="0" algn="l" rtl="0">
              <a:lnSpc>
                <a:spcPct val="100000"/>
              </a:lnSpc>
              <a:spcBef>
                <a:spcPts val="0"/>
              </a:spcBef>
              <a:spcAft>
                <a:spcPts val="0"/>
              </a:spcAft>
              <a:buClr>
                <a:srgbClr val="FF0000"/>
              </a:buClr>
              <a:buSzPts val="1600"/>
              <a:buFont typeface="Calibri"/>
              <a:buNone/>
            </a:pPr>
            <a:r>
              <a:rPr lang="fr-CA"/>
              <a:t>Pensez à : </a:t>
            </a:r>
          </a:p>
          <a:p>
            <a:pPr marL="171450" marR="0" lvl="0" indent="-171450" algn="l" rtl="0">
              <a:lnSpc>
                <a:spcPct val="100000"/>
              </a:lnSpc>
              <a:spcBef>
                <a:spcPts val="0"/>
              </a:spcBef>
              <a:spcAft>
                <a:spcPts val="0"/>
              </a:spcAft>
              <a:buClr>
                <a:srgbClr val="FF0000"/>
              </a:buClr>
              <a:buSzPts val="1600"/>
              <a:buFont typeface="Arial" panose="020B0604020202020204" pitchFamily="34" charset="0"/>
              <a:buChar char="•"/>
            </a:pPr>
            <a:r>
              <a:rPr lang="fr-CA"/>
              <a:t>Offrir suffisamment de places assises pour que les familles puissent participer ensemble aux activités</a:t>
            </a:r>
          </a:p>
          <a:p>
            <a:pPr marL="171450" marR="0" lvl="0" indent="-171450" algn="l" rtl="0">
              <a:lnSpc>
                <a:spcPct val="100000"/>
              </a:lnSpc>
              <a:spcBef>
                <a:spcPts val="0"/>
              </a:spcBef>
              <a:spcAft>
                <a:spcPts val="0"/>
              </a:spcAft>
              <a:buClr>
                <a:srgbClr val="FF0000"/>
              </a:buClr>
              <a:buSzPts val="1600"/>
              <a:buFont typeface="Arial" panose="020B0604020202020204" pitchFamily="34" charset="0"/>
              <a:buChar char="•"/>
            </a:pPr>
            <a:r>
              <a:rPr lang="fr-CA"/>
              <a:t>Définir des règles de base concernant les téléphones et la participation</a:t>
            </a:r>
          </a:p>
          <a:p>
            <a:pPr marL="171450" marR="0" lvl="0" indent="-171450" algn="l" rtl="0">
              <a:lnSpc>
                <a:spcPct val="100000"/>
              </a:lnSpc>
              <a:spcBef>
                <a:spcPts val="0"/>
              </a:spcBef>
              <a:spcAft>
                <a:spcPts val="0"/>
              </a:spcAft>
              <a:buClr>
                <a:srgbClr val="FF0000"/>
              </a:buClr>
              <a:buSzPts val="1600"/>
              <a:buFont typeface="Arial" panose="020B0604020202020204" pitchFamily="34" charset="0"/>
              <a:buChar char="•"/>
            </a:pPr>
            <a:r>
              <a:rPr lang="fr-CA"/>
              <a:t>Faire en sorte que les familles se sentent l’aise à poser des questions (interprètes, matériel, etc.).</a:t>
            </a:r>
            <a:endParaRPr lang="en-US" baseline="0" dirty="0"/>
          </a:p>
          <a:p>
            <a:pPr marL="0" lvl="0" indent="0" algn="l" rtl="0">
              <a:lnSpc>
                <a:spcPct val="100000"/>
              </a:lnSpc>
              <a:spcBef>
                <a:spcPts val="0"/>
              </a:spcBef>
              <a:spcAft>
                <a:spcPts val="0"/>
              </a:spcAft>
              <a:buSzPts val="1400"/>
              <a:buNone/>
            </a:pPr>
            <a:endParaRPr dirty="0"/>
          </a:p>
        </p:txBody>
      </p:sp>
      <p:sp>
        <p:nvSpPr>
          <p:cNvPr id="315" name="Google Shape;315;p16:notes"/>
          <p:cNvSpPr txBox="1">
            <a:spLocks noGrp="1"/>
          </p:cNvSpPr>
          <p:nvPr>
            <p:ph type="sldNum" idx="12"/>
          </p:nvPr>
        </p:nvSpPr>
        <p:spPr>
          <a:xfrm>
            <a:off x="4143375" y="9120188"/>
            <a:ext cx="3170238" cy="481012"/>
          </a:xfrm>
          <a:prstGeom prst="rect">
            <a:avLst/>
          </a:prstGeom>
          <a:noFill/>
          <a:ln>
            <a:noFill/>
          </a:ln>
        </p:spPr>
        <p:txBody>
          <a:bodyPr spcFirstLastPara="1" wrap="square" lIns="91425" tIns="45700" rIns="91425" bIns="45700" rtlCol="0" anchor="b" anchorCtr="0">
            <a:noAutofit/>
          </a:bodyPr>
          <a:lstStyle/>
          <a:p>
            <a:pPr algn="r" rtl="0">
              <a:buSzPts val="1400"/>
            </a:pPr>
            <a:fld id="{00000000-1234-1234-1234-123412341234}" type="slidenum">
              <a:rPr lang="en-US"/>
              <a:pPr algn="r" rtl="0">
                <a:buSzPts val="1400"/>
              </a:pPr>
              <a:t>21</a:t>
            </a:fld>
            <a:endParaRPr/>
          </a:p>
        </p:txBody>
      </p:sp>
    </p:spTree>
    <p:extLst>
      <p:ext uri="{BB962C8B-B14F-4D97-AF65-F5344CB8AC3E}">
        <p14:creationId xmlns:p14="http://schemas.microsoft.com/office/powerpoint/2010/main" val="13477448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1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4" name="Google Shape;324;p10:notes"/>
          <p:cNvSpPr txBox="1">
            <a:spLocks noGrp="1"/>
          </p:cNvSpPr>
          <p:nvPr>
            <p:ph type="body" idx="1"/>
          </p:nvPr>
        </p:nvSpPr>
        <p:spPr>
          <a:xfrm>
            <a:off x="731838" y="4621213"/>
            <a:ext cx="5851500" cy="3779700"/>
          </a:xfrm>
          <a:prstGeom prst="rect">
            <a:avLst/>
          </a:prstGeom>
          <a:noFill/>
          <a:ln>
            <a:noFill/>
          </a:ln>
        </p:spPr>
        <p:txBody>
          <a:bodyPr spcFirstLastPara="1" wrap="square" lIns="91425" tIns="45700" rIns="91425" bIns="45700" rtlCol="0" anchor="t" anchorCtr="0">
            <a:noAutofit/>
          </a:bodyPr>
          <a:lstStyle/>
          <a:p>
            <a:pPr marL="0" lvl="0" indent="0" algn="l" rtl="0">
              <a:lnSpc>
                <a:spcPct val="100000"/>
              </a:lnSpc>
              <a:spcBef>
                <a:spcPts val="0"/>
              </a:spcBef>
              <a:spcAft>
                <a:spcPts val="0"/>
              </a:spcAft>
              <a:buSzPts val="1400"/>
              <a:buNone/>
            </a:pPr>
            <a:r>
              <a:rPr lang="fr-CA" sz="1100">
                <a:latin typeface="Arial"/>
                <a:ea typeface="Arial"/>
                <a:cs typeface="Arial"/>
                <a:sym typeface="Arial"/>
              </a:rPr>
              <a:t>Le programme « Bienvenue à la maternelle » fournit des documents de planification pour aider les écoles et les partenaires communautaires à planifier et à offrir des activités d’initiation avant l’entrée à l’école et pendant la période de transition vers l’école. </a:t>
            </a:r>
            <a:r>
              <a:rPr lang="fr-CA"/>
              <a:t>Ces documents vous aident à planifier votre séance d’initiation « Bienvenue à la maternelle » du début à la fin.  Une liste de tous les documents et contenus nécessaires à la planification de la séance suivra. </a:t>
            </a:r>
            <a:endParaRPr dirty="0"/>
          </a:p>
        </p:txBody>
      </p:sp>
      <p:sp>
        <p:nvSpPr>
          <p:cNvPr id="325" name="Google Shape;325;p10:notes"/>
          <p:cNvSpPr txBox="1">
            <a:spLocks noGrp="1"/>
          </p:cNvSpPr>
          <p:nvPr>
            <p:ph type="sldNum" idx="12"/>
          </p:nvPr>
        </p:nvSpPr>
        <p:spPr>
          <a:xfrm>
            <a:off x="4143375" y="9120188"/>
            <a:ext cx="3170100" cy="480900"/>
          </a:xfrm>
          <a:prstGeom prst="rect">
            <a:avLst/>
          </a:prstGeom>
          <a:noFill/>
          <a:ln>
            <a:noFill/>
          </a:ln>
        </p:spPr>
        <p:txBody>
          <a:bodyPr spcFirstLastPara="1" wrap="square" lIns="91425" tIns="45700" rIns="91425" bIns="45700" rtlCol="0" anchor="b" anchorCtr="0">
            <a:noAutofit/>
          </a:bodyPr>
          <a:lstStyle/>
          <a:p>
            <a:pPr algn="r" rtl="0">
              <a:buSzPts val="1400"/>
            </a:pPr>
            <a:fld id="{00000000-1234-1234-1234-123412341234}" type="slidenum">
              <a:rPr lang="en-US"/>
              <a:pPr algn="r" rtl="0">
                <a:buSzPts val="1400"/>
              </a:pPr>
              <a:t>22</a:t>
            </a:fld>
            <a:endParaRPr/>
          </a:p>
        </p:txBody>
      </p:sp>
    </p:spTree>
    <p:extLst>
      <p:ext uri="{BB962C8B-B14F-4D97-AF65-F5344CB8AC3E}">
        <p14:creationId xmlns:p14="http://schemas.microsoft.com/office/powerpoint/2010/main" val="27964316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17:notes"/>
          <p:cNvSpPr txBox="1">
            <a:spLocks noGrp="1"/>
          </p:cNvSpPr>
          <p:nvPr>
            <p:ph type="body" idx="1"/>
          </p:nvPr>
        </p:nvSpPr>
        <p:spPr>
          <a:xfrm>
            <a:off x="731838" y="4621213"/>
            <a:ext cx="5851525" cy="3779837"/>
          </a:xfrm>
          <a:prstGeom prst="rect">
            <a:avLst/>
          </a:prstGeom>
          <a:noFill/>
          <a:ln>
            <a:noFill/>
          </a:ln>
        </p:spPr>
        <p:txBody>
          <a:bodyPr spcFirstLastPara="1" wrap="square" lIns="91425" tIns="45700" rIns="91425" bIns="45700" rtlCol="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CA" sz="1200">
                <a:latin typeface="Arial"/>
                <a:ea typeface="Arial"/>
                <a:cs typeface="Arial"/>
                <a:sym typeface="Arial"/>
              </a:rPr>
              <a:t>Consultez la </a:t>
            </a:r>
            <a:r>
              <a:rPr lang="fr-CA" sz="1200" b="1" i="1">
                <a:latin typeface="Arial"/>
                <a:ea typeface="Arial"/>
                <a:cs typeface="Arial"/>
                <a:sym typeface="Arial"/>
              </a:rPr>
              <a:t>liste de planification de « Bienvenue à la maternelle »</a:t>
            </a:r>
            <a:r>
              <a:rPr lang="fr-CA" sz="1200">
                <a:latin typeface="Arial"/>
                <a:ea typeface="Arial"/>
                <a:cs typeface="Arial"/>
                <a:sym typeface="Arial"/>
              </a:rPr>
              <a:t> : </a:t>
            </a:r>
          </a:p>
          <a:p>
            <a:pPr marL="0" lvl="0" indent="0" algn="l" rtl="0">
              <a:lnSpc>
                <a:spcPct val="100000"/>
              </a:lnSpc>
              <a:spcBef>
                <a:spcPts val="0"/>
              </a:spcBef>
              <a:spcAft>
                <a:spcPts val="0"/>
              </a:spcAft>
              <a:buSzPts val="1400"/>
              <a:buNone/>
            </a:pPr>
            <a:endParaRPr dirty="0"/>
          </a:p>
        </p:txBody>
      </p:sp>
      <p:sp>
        <p:nvSpPr>
          <p:cNvPr id="331" name="Google Shape;331;p17: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9851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a90a5bc6cd_0_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8" name="Google Shape;338;ga90a5bc6cd_0_0:notes"/>
          <p:cNvSpPr txBox="1">
            <a:spLocks noGrp="1"/>
          </p:cNvSpPr>
          <p:nvPr>
            <p:ph type="body" idx="1"/>
          </p:nvPr>
        </p:nvSpPr>
        <p:spPr>
          <a:xfrm>
            <a:off x="731838" y="4621213"/>
            <a:ext cx="5851500" cy="3779700"/>
          </a:xfrm>
          <a:prstGeom prst="rect">
            <a:avLst/>
          </a:prstGeom>
          <a:noFill/>
          <a:ln>
            <a:noFill/>
          </a:ln>
        </p:spPr>
        <p:txBody>
          <a:bodyPr spcFirstLastPara="1" wrap="square" lIns="91425" tIns="45700" rIns="91425" bIns="45700" rtlCol="0" anchor="t" anchorCtr="0">
            <a:noAutofit/>
          </a:bodyPr>
          <a:lstStyle/>
          <a:p>
            <a:pPr marL="0" lvl="0" indent="0" algn="l" rtl="0">
              <a:lnSpc>
                <a:spcPct val="100000"/>
              </a:lnSpc>
              <a:spcBef>
                <a:spcPts val="0"/>
              </a:spcBef>
              <a:spcAft>
                <a:spcPts val="0"/>
              </a:spcAft>
              <a:buSzPts val="1400"/>
              <a:buNone/>
            </a:pPr>
            <a:r>
              <a:rPr lang="fr-CA"/>
              <a:t>Le programme « Bienvenue à la maternelle » est conçu pour être planifié et mis en œuvre par une équipe.</a:t>
            </a:r>
            <a:endParaRPr dirty="0"/>
          </a:p>
        </p:txBody>
      </p:sp>
      <p:sp>
        <p:nvSpPr>
          <p:cNvPr id="339" name="Google Shape;339;ga90a5bc6cd_0_0:notes"/>
          <p:cNvSpPr txBox="1">
            <a:spLocks noGrp="1"/>
          </p:cNvSpPr>
          <p:nvPr>
            <p:ph type="sldNum" idx="12"/>
          </p:nvPr>
        </p:nvSpPr>
        <p:spPr>
          <a:xfrm>
            <a:off x="4143375" y="9120188"/>
            <a:ext cx="3170100" cy="480900"/>
          </a:xfrm>
          <a:prstGeom prst="rect">
            <a:avLst/>
          </a:prstGeom>
          <a:noFill/>
          <a:ln>
            <a:noFill/>
          </a:ln>
        </p:spPr>
        <p:txBody>
          <a:bodyPr spcFirstLastPara="1" wrap="square" lIns="91425" tIns="45700" rIns="91425" bIns="45700" rtlCol="0" anchor="b" anchorCtr="0">
            <a:noAutofit/>
          </a:bodyPr>
          <a:lstStyle/>
          <a:p>
            <a:pPr algn="r" rtl="0">
              <a:buSzPts val="1400"/>
            </a:pPr>
            <a:fld id="{00000000-1234-1234-1234-123412341234}" type="slidenum">
              <a:rPr lang="en-US"/>
              <a:pPr algn="r" rtl="0">
                <a:buSzPts val="1400"/>
              </a:pPr>
              <a:t>24</a:t>
            </a:fld>
            <a:endParaRPr/>
          </a:p>
        </p:txBody>
      </p:sp>
    </p:spTree>
    <p:extLst>
      <p:ext uri="{BB962C8B-B14F-4D97-AF65-F5344CB8AC3E}">
        <p14:creationId xmlns:p14="http://schemas.microsoft.com/office/powerpoint/2010/main" val="17332714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23:notes"/>
          <p:cNvSpPr txBox="1">
            <a:spLocks noGrp="1"/>
          </p:cNvSpPr>
          <p:nvPr>
            <p:ph type="body" idx="1"/>
          </p:nvPr>
        </p:nvSpPr>
        <p:spPr>
          <a:xfrm>
            <a:off x="731838" y="4621213"/>
            <a:ext cx="5851500" cy="3779700"/>
          </a:xfrm>
          <a:prstGeom prst="rect">
            <a:avLst/>
          </a:prstGeom>
          <a:noFill/>
          <a:ln>
            <a:noFill/>
          </a:ln>
        </p:spPr>
        <p:txBody>
          <a:bodyPr spcFirstLastPara="1" wrap="square" lIns="91425" tIns="45700" rIns="91425" bIns="45700" rtlCol="0" anchor="t" anchorCtr="0">
            <a:noAutofit/>
          </a:bodyPr>
          <a:lstStyle/>
          <a:p>
            <a:pPr marL="0" lvl="0" indent="0" algn="l" rtl="0">
              <a:lnSpc>
                <a:spcPct val="100000"/>
              </a:lnSpc>
              <a:spcBef>
                <a:spcPts val="0"/>
              </a:spcBef>
              <a:spcAft>
                <a:spcPts val="0"/>
              </a:spcAft>
              <a:buSzPts val="1400"/>
              <a:buNone/>
            </a:pPr>
            <a:r>
              <a:rPr lang="fr-CA" b="1"/>
              <a:t>Pause/réflexion : </a:t>
            </a:r>
            <a:r>
              <a:rPr lang="fr-CA"/>
              <a:t>Comment allez-vous encourager les familles à participer à votre séance « Bienvenue à la maternelle »?  </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fr-CA"/>
              <a:t>Qu’est-ce qui fonctionnera dans votre communauté?</a:t>
            </a:r>
          </a:p>
          <a:p>
            <a:pPr marL="0" lvl="0" indent="0" algn="l" rtl="0">
              <a:lnSpc>
                <a:spcPct val="100000"/>
              </a:lnSpc>
              <a:spcBef>
                <a:spcPts val="0"/>
              </a:spcBef>
              <a:spcAft>
                <a:spcPts val="0"/>
              </a:spcAft>
              <a:buSzPts val="1400"/>
              <a:buNone/>
            </a:pPr>
            <a:r>
              <a:rPr lang="fr-CA"/>
              <a:t>Quels sont les divers canaux de communication que vous pouvez utiliser pour entrer en contact avec les nouvelles familles?</a:t>
            </a:r>
          </a:p>
          <a:p>
            <a:pPr marL="0" lvl="0" indent="0" algn="l" rtl="0">
              <a:lnSpc>
                <a:spcPct val="100000"/>
              </a:lnSpc>
              <a:spcBef>
                <a:spcPts val="0"/>
              </a:spcBef>
              <a:spcAft>
                <a:spcPts val="0"/>
              </a:spcAft>
              <a:buSzPts val="1400"/>
              <a:buNone/>
            </a:pPr>
            <a:endParaRPr lang="en-CA" dirty="0"/>
          </a:p>
          <a:p>
            <a:pPr rtl="0"/>
            <a:endParaRPr lang="en-US" sz="1200" b="0" i="0" u="none" strike="noStrike" cap="none" baseline="0"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dirty="0"/>
          </a:p>
        </p:txBody>
      </p:sp>
      <p:sp>
        <p:nvSpPr>
          <p:cNvPr id="346" name="Google Shape;346;p23: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048113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32:notes"/>
          <p:cNvSpPr txBox="1">
            <a:spLocks noGrp="1"/>
          </p:cNvSpPr>
          <p:nvPr>
            <p:ph type="body" idx="1"/>
          </p:nvPr>
        </p:nvSpPr>
        <p:spPr>
          <a:xfrm>
            <a:off x="731838" y="4621213"/>
            <a:ext cx="5851525" cy="3779837"/>
          </a:xfrm>
          <a:prstGeom prst="rect">
            <a:avLst/>
          </a:prstGeom>
          <a:noFill/>
          <a:ln>
            <a:noFill/>
          </a:ln>
        </p:spPr>
        <p:txBody>
          <a:bodyPr spcFirstLastPara="1" wrap="square" lIns="91425" tIns="45700" rIns="91425" bIns="45700" rtlCol="0" anchor="t" anchorCtr="0">
            <a:noAutofit/>
          </a:bodyPr>
          <a:lstStyle/>
          <a:p>
            <a:pPr marL="0" lvl="0" indent="0" algn="l" rtl="0">
              <a:lnSpc>
                <a:spcPct val="100000"/>
              </a:lnSpc>
              <a:spcBef>
                <a:spcPts val="0"/>
              </a:spcBef>
              <a:spcAft>
                <a:spcPts val="0"/>
              </a:spcAft>
              <a:buSzPts val="1400"/>
              <a:buNone/>
            </a:pPr>
            <a:endParaRPr dirty="0"/>
          </a:p>
        </p:txBody>
      </p:sp>
      <p:sp>
        <p:nvSpPr>
          <p:cNvPr id="353" name="Google Shape;353;p32: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814237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a90a5bc6cd_0_8: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1" name="Google Shape;361;ga90a5bc6cd_0_8:notes"/>
          <p:cNvSpPr txBox="1">
            <a:spLocks noGrp="1"/>
          </p:cNvSpPr>
          <p:nvPr>
            <p:ph type="body" idx="1"/>
          </p:nvPr>
        </p:nvSpPr>
        <p:spPr>
          <a:xfrm>
            <a:off x="731838" y="4621213"/>
            <a:ext cx="5851500" cy="3779700"/>
          </a:xfrm>
          <a:prstGeom prst="rect">
            <a:avLst/>
          </a:prstGeom>
          <a:noFill/>
          <a:ln>
            <a:noFill/>
          </a:ln>
        </p:spPr>
        <p:txBody>
          <a:bodyPr spcFirstLastPara="1" wrap="square" lIns="91425" tIns="45700" rIns="91425" bIns="45700" rtlCol="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CA" sz="1200">
                <a:latin typeface="Arial"/>
                <a:ea typeface="Arial"/>
                <a:cs typeface="Arial"/>
                <a:sym typeface="Arial"/>
              </a:rPr>
              <a:t>Consultez le document</a:t>
            </a:r>
            <a:r>
              <a:rPr lang="fr-CA" sz="1200" b="1">
                <a:latin typeface="Arial"/>
                <a:ea typeface="Arial"/>
                <a:cs typeface="Arial"/>
                <a:sym typeface="Arial"/>
              </a:rPr>
              <a:t> </a:t>
            </a:r>
            <a:r>
              <a:rPr lang="fr-CA" sz="1200" b="1" i="1">
                <a:solidFill>
                  <a:srgbClr val="000000"/>
                </a:solidFill>
                <a:latin typeface="Arial"/>
                <a:ea typeface="Arial"/>
                <a:cs typeface="Arial"/>
                <a:sym typeface="Arial"/>
              </a:rPr>
              <a:t> </a:t>
            </a:r>
            <a:r>
              <a:rPr lang="fr-CA" sz="1200" b="1">
                <a:solidFill>
                  <a:srgbClr val="000000"/>
                </a:solidFill>
                <a:latin typeface="Arial"/>
                <a:ea typeface="Arial"/>
                <a:cs typeface="Arial"/>
                <a:sym typeface="Arial"/>
              </a:rPr>
              <a:t>Concevoir vos ateliers « Bienvenue à la maternelle</a:t>
            </a:r>
            <a:r>
              <a:rPr lang="fr-CA" sz="1200">
                <a:solidFill>
                  <a:srgbClr val="000000"/>
                </a:solidFill>
                <a:latin typeface="Arial"/>
                <a:ea typeface="Arial"/>
                <a:cs typeface="Arial"/>
                <a:sym typeface="Arial"/>
              </a:rPr>
              <a:t>MC</a:t>
            </a:r>
            <a:r>
              <a:rPr lang="fr-CA" sz="1200" b="1">
                <a:solidFill>
                  <a:srgbClr val="000000"/>
                </a:solidFill>
                <a:latin typeface="Arial"/>
                <a:ea typeface="Arial"/>
                <a:cs typeface="Arial"/>
                <a:sym typeface="Arial"/>
              </a:rPr>
              <a:t> »pour obtenir des conseils et des idées sur la planification des séances.</a:t>
            </a:r>
            <a:r>
              <a:rPr lang="fr-CA" sz="1200">
                <a:solidFill>
                  <a:srgbClr val="000000"/>
                </a:solidFill>
                <a:latin typeface="Arial"/>
                <a:ea typeface="Arial"/>
                <a:cs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CA" sz="1200" dirty="0">
              <a:solidFill>
                <a:srgbClr val="000000"/>
              </a:solidFill>
              <a:latin typeface="Arial"/>
              <a:ea typeface="Arial"/>
              <a:cs typeface="Arial"/>
              <a:sym typeface="Arial"/>
            </a:endParaRPr>
          </a:p>
          <a:p>
            <a:pPr marL="79375" lvl="2" indent="0" rtl="0">
              <a:lnSpc>
                <a:spcPct val="100000"/>
              </a:lnSpc>
              <a:spcBef>
                <a:spcPts val="0"/>
              </a:spcBef>
              <a:buSzPts val="2400"/>
              <a:buNone/>
            </a:pPr>
            <a:endParaRPr lang="en-CA" sz="2400" b="1" dirty="0"/>
          </a:p>
          <a:p>
            <a:pPr marL="0" lvl="0" indent="0" algn="l" rtl="0">
              <a:lnSpc>
                <a:spcPct val="100000"/>
              </a:lnSpc>
              <a:spcBef>
                <a:spcPts val="0"/>
              </a:spcBef>
              <a:spcAft>
                <a:spcPts val="0"/>
              </a:spcAft>
              <a:buSzPts val="1400"/>
              <a:buNone/>
            </a:pPr>
            <a:r>
              <a:rPr lang="fr-CA" b="1"/>
              <a:t>Remarque :</a:t>
            </a:r>
          </a:p>
          <a:p>
            <a:pPr marL="0" lvl="0" indent="0" algn="l" rtl="0">
              <a:lnSpc>
                <a:spcPct val="100000"/>
              </a:lnSpc>
              <a:spcBef>
                <a:spcPts val="0"/>
              </a:spcBef>
              <a:spcAft>
                <a:spcPts val="0"/>
              </a:spcAft>
              <a:buSzPts val="1400"/>
              <a:buNone/>
            </a:pPr>
            <a:endParaRPr lang="en-US" b="1"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CA"/>
              <a:t>Il est recommandé de combiner les ateliers de « Bienvenue à la maternelle » ou d’offrir plus d’une séance afin veiller à ce que les familles puissent s’impliquer efficacement sans se sentir dépassées (par exemple, l’exploration créative et l’apprentissage socioémotionnel, ou l’exploration scientifique et la découverte des mathématiques).</a:t>
            </a:r>
            <a:endParaRPr lang="en-CA" dirty="0"/>
          </a:p>
          <a:p>
            <a:pPr marL="0" lvl="0" indent="0" algn="l" rtl="0">
              <a:lnSpc>
                <a:spcPct val="100000"/>
              </a:lnSpc>
              <a:spcBef>
                <a:spcPts val="0"/>
              </a:spcBef>
              <a:spcAft>
                <a:spcPts val="0"/>
              </a:spcAft>
              <a:buSzPts val="1400"/>
              <a:buNone/>
            </a:pPr>
            <a:endParaRPr dirty="0"/>
          </a:p>
        </p:txBody>
      </p:sp>
      <p:sp>
        <p:nvSpPr>
          <p:cNvPr id="362" name="Google Shape;362;ga90a5bc6cd_0_8:notes"/>
          <p:cNvSpPr txBox="1">
            <a:spLocks noGrp="1"/>
          </p:cNvSpPr>
          <p:nvPr>
            <p:ph type="sldNum" idx="12"/>
          </p:nvPr>
        </p:nvSpPr>
        <p:spPr>
          <a:xfrm>
            <a:off x="4143375" y="9120188"/>
            <a:ext cx="3170100" cy="480900"/>
          </a:xfrm>
          <a:prstGeom prst="rect">
            <a:avLst/>
          </a:prstGeom>
          <a:noFill/>
          <a:ln>
            <a:noFill/>
          </a:ln>
        </p:spPr>
        <p:txBody>
          <a:bodyPr spcFirstLastPara="1" wrap="square" lIns="91425" tIns="45700" rIns="91425" bIns="45700" rtlCol="0" anchor="b" anchorCtr="0">
            <a:noAutofit/>
          </a:bodyPr>
          <a:lstStyle/>
          <a:p>
            <a:pPr algn="r" rtl="0">
              <a:buSzPts val="1400"/>
            </a:pPr>
            <a:fld id="{00000000-1234-1234-1234-123412341234}" type="slidenum">
              <a:rPr lang="en-US"/>
              <a:pPr algn="r" rtl="0">
                <a:buSzPts val="1400"/>
              </a:pPr>
              <a:t>27</a:t>
            </a:fld>
            <a:endParaRPr/>
          </a:p>
        </p:txBody>
      </p:sp>
    </p:spTree>
    <p:extLst>
      <p:ext uri="{BB962C8B-B14F-4D97-AF65-F5344CB8AC3E}">
        <p14:creationId xmlns:p14="http://schemas.microsoft.com/office/powerpoint/2010/main" val="18120629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22: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5" name="Google Shape;375;p22:notes"/>
          <p:cNvSpPr txBox="1">
            <a:spLocks noGrp="1"/>
          </p:cNvSpPr>
          <p:nvPr>
            <p:ph type="body" idx="1"/>
          </p:nvPr>
        </p:nvSpPr>
        <p:spPr>
          <a:xfrm>
            <a:off x="731838" y="4621213"/>
            <a:ext cx="5851525" cy="3779837"/>
          </a:xfrm>
          <a:prstGeom prst="rect">
            <a:avLst/>
          </a:prstGeom>
          <a:noFill/>
          <a:ln>
            <a:noFill/>
          </a:ln>
        </p:spPr>
        <p:txBody>
          <a:bodyPr spcFirstLastPara="1" wrap="square" lIns="91425" tIns="45700" rIns="91425" bIns="45700" rtlCol="0" anchor="t" anchorCtr="0">
            <a:noAutofit/>
          </a:bodyPr>
          <a:lstStyle/>
          <a:p>
            <a:pPr marL="0" marR="0" lvl="0" indent="0" algn="l" defTabSz="914400" rtl="0" eaLnBrk="1" fontAlgn="auto" latinLnBrk="0" hangingPunct="1">
              <a:lnSpc>
                <a:spcPct val="90000"/>
              </a:lnSpc>
              <a:spcBef>
                <a:spcPts val="600"/>
              </a:spcBef>
              <a:spcAft>
                <a:spcPts val="0"/>
              </a:spcAft>
              <a:buClr>
                <a:schemeClr val="dk1"/>
              </a:buClr>
              <a:buSzPts val="1100"/>
              <a:buFont typeface="Arial"/>
              <a:buNone/>
              <a:tabLst/>
              <a:defRPr/>
            </a:pPr>
            <a:r>
              <a:rPr lang="fr-CA" sz="1200">
                <a:sym typeface="Arial"/>
              </a:rPr>
              <a:t>Des ressources en ligne « Bienvenue à la maternelle » et d’autres références, y compris des sites Web, sont fournies dans le document </a:t>
            </a:r>
            <a:r>
              <a:rPr lang="fr-CA" sz="1200" i="1"/>
              <a:t>Concevoir vos ateliers « Bienvenue à la maternelle</a:t>
            </a:r>
            <a:r>
              <a:rPr lang="fr-CA" sz="1200" i="0"/>
              <a:t>MC ». </a:t>
            </a:r>
            <a:r>
              <a:rPr lang="fr-CA" sz="1200" b="0" i="0" u="none" strike="noStrike" cap="none">
                <a:solidFill>
                  <a:schemeClr val="dk1"/>
                </a:solidFill>
                <a:effectLst/>
                <a:latin typeface="Calibri"/>
                <a:ea typeface="Calibri"/>
                <a:cs typeface="Calibri"/>
                <a:sym typeface="Calibri"/>
              </a:rPr>
              <a:t>N’oubliez pas que l’objectif de « Bienvenue à la maternelle » est de présenter des activités qui peuvent être réalisées à la maison avec les ressources du programme et des objets de la vie quotidienne.</a:t>
            </a:r>
            <a:endParaRPr lang="en-CA" sz="1200" b="1" dirty="0">
              <a:solidFill>
                <a:srgbClr val="000000"/>
              </a:solidFill>
              <a:sym typeface="Arial"/>
            </a:endParaRPr>
          </a:p>
          <a:p>
            <a:pPr marL="0" lvl="0" indent="0" algn="l" rtl="0">
              <a:lnSpc>
                <a:spcPct val="100000"/>
              </a:lnSpc>
              <a:spcBef>
                <a:spcPts val="0"/>
              </a:spcBef>
              <a:spcAft>
                <a:spcPts val="0"/>
              </a:spcAft>
              <a:buSzPts val="1400"/>
              <a:buNone/>
            </a:pPr>
            <a:endParaRPr lang="en-CA" dirty="0"/>
          </a:p>
        </p:txBody>
      </p:sp>
      <p:sp>
        <p:nvSpPr>
          <p:cNvPr id="376" name="Google Shape;376;p22:notes"/>
          <p:cNvSpPr txBox="1">
            <a:spLocks noGrp="1"/>
          </p:cNvSpPr>
          <p:nvPr>
            <p:ph type="sldNum" idx="12"/>
          </p:nvPr>
        </p:nvSpPr>
        <p:spPr>
          <a:xfrm>
            <a:off x="4143375" y="9120188"/>
            <a:ext cx="3170238" cy="481012"/>
          </a:xfrm>
          <a:prstGeom prst="rect">
            <a:avLst/>
          </a:prstGeom>
          <a:noFill/>
          <a:ln>
            <a:noFill/>
          </a:ln>
        </p:spPr>
        <p:txBody>
          <a:bodyPr spcFirstLastPara="1" wrap="square" lIns="91425" tIns="45700" rIns="91425" bIns="45700" rtlCol="0" anchor="b" anchorCtr="0">
            <a:noAutofit/>
          </a:bodyPr>
          <a:lstStyle/>
          <a:p>
            <a:pPr algn="r" rtl="0">
              <a:buSzPts val="1400"/>
            </a:pPr>
            <a:fld id="{00000000-1234-1234-1234-123412341234}" type="slidenum">
              <a:rPr lang="en-US"/>
              <a:pPr algn="r" rtl="0">
                <a:buSzPts val="1400"/>
              </a:pPr>
              <a:t>28</a:t>
            </a:fld>
            <a:endParaRPr/>
          </a:p>
        </p:txBody>
      </p:sp>
    </p:spTree>
    <p:extLst>
      <p:ext uri="{BB962C8B-B14F-4D97-AF65-F5344CB8AC3E}">
        <p14:creationId xmlns:p14="http://schemas.microsoft.com/office/powerpoint/2010/main" val="5551659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21:notes"/>
          <p:cNvSpPr txBox="1">
            <a:spLocks noGrp="1"/>
          </p:cNvSpPr>
          <p:nvPr>
            <p:ph type="body" idx="1"/>
          </p:nvPr>
        </p:nvSpPr>
        <p:spPr>
          <a:xfrm>
            <a:off x="731838" y="4621213"/>
            <a:ext cx="5851525" cy="3779837"/>
          </a:xfrm>
          <a:prstGeom prst="rect">
            <a:avLst/>
          </a:prstGeom>
          <a:noFill/>
          <a:ln>
            <a:noFill/>
          </a:ln>
        </p:spPr>
        <p:txBody>
          <a:bodyPr spcFirstLastPara="1" wrap="square" lIns="91425" tIns="45700" rIns="91425" bIns="45700" rtlCol="0" anchor="t" anchorCtr="0">
            <a:noAutofit/>
          </a:bodyPr>
          <a:lstStyle/>
          <a:p>
            <a:pPr marL="79375" lvl="2" indent="0" rtl="0">
              <a:lnSpc>
                <a:spcPct val="100000"/>
              </a:lnSpc>
              <a:spcBef>
                <a:spcPts val="0"/>
              </a:spcBef>
              <a:buSzPts val="2400"/>
              <a:buNone/>
            </a:pPr>
            <a:r>
              <a:rPr lang="fr-CA" sz="2400"/>
              <a:t>Consultez le document</a:t>
            </a:r>
            <a:r>
              <a:rPr lang="fr-CA" sz="2400" b="1"/>
              <a:t> </a:t>
            </a:r>
            <a:r>
              <a:rPr lang="fr-CA" sz="2400" b="1" i="1"/>
              <a:t> </a:t>
            </a:r>
            <a:r>
              <a:rPr lang="fr-CA" sz="2400"/>
              <a:t>Concevoir vos ateliers « Bienvenue à la maternelleMC »ainsi que les affiches d’accompagnement pour les neuf domaines d’apprentissage que vous allez aborder lors de votre séance :</a:t>
            </a:r>
            <a:endParaRPr lang="en-CA" sz="2400" i="1" dirty="0"/>
          </a:p>
          <a:p>
            <a:pPr marL="79375" lvl="2" indent="0" rtl="0">
              <a:lnSpc>
                <a:spcPct val="100000"/>
              </a:lnSpc>
              <a:spcBef>
                <a:spcPts val="0"/>
              </a:spcBef>
              <a:buSzPts val="2400"/>
              <a:buNone/>
            </a:pPr>
            <a:endParaRPr lang="en-CA" sz="2400" b="1" dirty="0"/>
          </a:p>
          <a:p>
            <a:pPr marL="0" lvl="0" indent="0" algn="l" rtl="0">
              <a:lnSpc>
                <a:spcPct val="100000"/>
              </a:lnSpc>
              <a:spcBef>
                <a:spcPts val="0"/>
              </a:spcBef>
              <a:spcAft>
                <a:spcPts val="0"/>
              </a:spcAft>
              <a:buSzPts val="1400"/>
              <a:buNone/>
            </a:pPr>
            <a:r>
              <a:rPr lang="fr-CA" b="1"/>
              <a:t>Remarques :</a:t>
            </a:r>
            <a:endParaRPr lang="en-US" b="1" dirty="0"/>
          </a:p>
          <a:p>
            <a:pPr marL="0" lvl="0" indent="0" algn="l" rtl="0">
              <a:lnSpc>
                <a:spcPct val="100000"/>
              </a:lnSpc>
              <a:spcBef>
                <a:spcPts val="0"/>
              </a:spcBef>
              <a:spcAft>
                <a:spcPts val="0"/>
              </a:spcAft>
              <a:buSzPts val="1400"/>
              <a:buNone/>
            </a:pPr>
            <a:endParaRPr lang="en-US" dirty="0"/>
          </a:p>
          <a:p>
            <a:pPr marL="171450" lvl="0" indent="-171450" algn="l" rtl="0">
              <a:lnSpc>
                <a:spcPct val="100000"/>
              </a:lnSpc>
              <a:spcBef>
                <a:spcPts val="0"/>
              </a:spcBef>
              <a:spcAft>
                <a:spcPts val="0"/>
              </a:spcAft>
              <a:buSzPts val="1400"/>
              <a:buFont typeface="Arial" panose="020B0604020202020204" pitchFamily="34" charset="0"/>
              <a:buChar char="•"/>
            </a:pPr>
            <a:r>
              <a:rPr lang="fr-CA"/>
              <a:t>La section « Reconnaître les lettres » doit inclure le concept de conscience de l’écrit (les textes écrits que l’enfant peut voir au quotidien autour de lui).</a:t>
            </a:r>
          </a:p>
          <a:p>
            <a:pPr marL="171450" lvl="0" indent="-171450" algn="l" rtl="0">
              <a:lnSpc>
                <a:spcPct val="100000"/>
              </a:lnSpc>
              <a:spcBef>
                <a:spcPts val="0"/>
              </a:spcBef>
              <a:spcAft>
                <a:spcPts val="0"/>
              </a:spcAft>
              <a:buSzPts val="1400"/>
              <a:buFont typeface="Arial" panose="020B0604020202020204" pitchFamily="34" charset="0"/>
              <a:buChar char="•"/>
            </a:pPr>
            <a:endParaRPr lang="en-CA" baseline="0" dirty="0"/>
          </a:p>
          <a:p>
            <a:pPr marL="0" lvl="0" indent="0" algn="l" rtl="0">
              <a:lnSpc>
                <a:spcPct val="100000"/>
              </a:lnSpc>
              <a:spcBef>
                <a:spcPts val="0"/>
              </a:spcBef>
              <a:spcAft>
                <a:spcPts val="0"/>
              </a:spcAft>
              <a:buSzPts val="1400"/>
              <a:buNone/>
            </a:pPr>
            <a:endParaRPr dirty="0"/>
          </a:p>
        </p:txBody>
      </p:sp>
      <p:sp>
        <p:nvSpPr>
          <p:cNvPr id="368" name="Google Shape;368;p21: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920048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b30a9b01bd_1_12: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 name="Google Shape;133;gb30a9b01bd_1_12:notes"/>
          <p:cNvSpPr txBox="1">
            <a:spLocks noGrp="1"/>
          </p:cNvSpPr>
          <p:nvPr>
            <p:ph type="body" idx="1"/>
          </p:nvPr>
        </p:nvSpPr>
        <p:spPr>
          <a:xfrm>
            <a:off x="731838" y="4621213"/>
            <a:ext cx="5851500" cy="3779700"/>
          </a:xfrm>
          <a:prstGeom prst="rect">
            <a:avLst/>
          </a:prstGeom>
          <a:noFill/>
          <a:ln>
            <a:noFill/>
          </a:ln>
        </p:spPr>
        <p:txBody>
          <a:bodyPr spcFirstLastPara="1" wrap="square" lIns="91425" tIns="45700" rIns="91425" bIns="45700" rtlCol="0" anchor="t" anchorCtr="0">
            <a:noAutofit/>
          </a:bodyPr>
          <a:lstStyle/>
          <a:p>
            <a:pPr marL="0" lvl="0" indent="0" algn="l" rtl="0">
              <a:lnSpc>
                <a:spcPct val="100000"/>
              </a:lnSpc>
              <a:spcBef>
                <a:spcPts val="0"/>
              </a:spcBef>
              <a:spcAft>
                <a:spcPts val="0"/>
              </a:spcAft>
              <a:buSzPts val="1400"/>
              <a:buNone/>
            </a:pPr>
            <a:endParaRPr dirty="0"/>
          </a:p>
        </p:txBody>
      </p:sp>
      <p:sp>
        <p:nvSpPr>
          <p:cNvPr id="134" name="Google Shape;134;gb30a9b01bd_1_12:notes"/>
          <p:cNvSpPr txBox="1">
            <a:spLocks noGrp="1"/>
          </p:cNvSpPr>
          <p:nvPr>
            <p:ph type="sldNum" idx="12"/>
          </p:nvPr>
        </p:nvSpPr>
        <p:spPr>
          <a:xfrm>
            <a:off x="4143375" y="9120188"/>
            <a:ext cx="3170100" cy="480900"/>
          </a:xfrm>
          <a:prstGeom prst="rect">
            <a:avLst/>
          </a:prstGeom>
          <a:noFill/>
          <a:ln>
            <a:noFill/>
          </a:ln>
        </p:spPr>
        <p:txBody>
          <a:bodyPr spcFirstLastPara="1" wrap="square" lIns="91425" tIns="45700" rIns="91425" bIns="45700" rtlCol="0" anchor="b" anchorCtr="0">
            <a:noAutofit/>
          </a:bodyPr>
          <a:lstStyle/>
          <a:p>
            <a:pPr algn="r" rtl="0">
              <a:buSzPts val="1400"/>
            </a:pPr>
            <a:fld id="{00000000-1234-1234-1234-123412341234}" type="slidenum">
              <a:rPr lang="en-US"/>
              <a:pPr algn="r">
                <a:buSzPts val="1400"/>
              </a:pPr>
              <a:t>3</a:t>
            </a:fld>
            <a:endParaRPr/>
          </a:p>
        </p:txBody>
      </p:sp>
    </p:spTree>
    <p:extLst>
      <p:ext uri="{BB962C8B-B14F-4D97-AF65-F5344CB8AC3E}">
        <p14:creationId xmlns:p14="http://schemas.microsoft.com/office/powerpoint/2010/main" val="2392458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b1f4eb2277_4_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1" name="Google Shape;401;gb1f4eb2277_4_0:notes"/>
          <p:cNvSpPr txBox="1">
            <a:spLocks noGrp="1"/>
          </p:cNvSpPr>
          <p:nvPr>
            <p:ph type="body" idx="1"/>
          </p:nvPr>
        </p:nvSpPr>
        <p:spPr>
          <a:xfrm>
            <a:off x="731838" y="4621213"/>
            <a:ext cx="5851500" cy="3779700"/>
          </a:xfrm>
          <a:prstGeom prst="rect">
            <a:avLst/>
          </a:prstGeom>
          <a:noFill/>
          <a:ln>
            <a:noFill/>
          </a:ln>
        </p:spPr>
        <p:txBody>
          <a:bodyPr spcFirstLastPara="1" wrap="square" lIns="91425" tIns="45700" rIns="91425" bIns="45700" rtlCol="0" anchor="t" anchorCtr="0">
            <a:noAutofit/>
          </a:bodyPr>
          <a:lstStyle/>
          <a:p>
            <a:pPr marL="0" lvl="0" indent="0" algn="l" rtl="0">
              <a:lnSpc>
                <a:spcPct val="100000"/>
              </a:lnSpc>
              <a:spcBef>
                <a:spcPts val="0"/>
              </a:spcBef>
              <a:spcAft>
                <a:spcPts val="0"/>
              </a:spcAft>
              <a:buSzPts val="1400"/>
              <a:buNone/>
            </a:pPr>
            <a:r>
              <a:rPr lang="fr-CA"/>
              <a:t>Consultez la Liste de planification de « Bienvenue à la maternelle » et le document Concevoir vos ateliers « Bienvenue à la maternelle », et adaptez-les en conséquence.</a:t>
            </a:r>
            <a:endParaRPr dirty="0"/>
          </a:p>
        </p:txBody>
      </p:sp>
      <p:sp>
        <p:nvSpPr>
          <p:cNvPr id="402" name="Google Shape;402;gb1f4eb2277_4_0:notes"/>
          <p:cNvSpPr txBox="1">
            <a:spLocks noGrp="1"/>
          </p:cNvSpPr>
          <p:nvPr>
            <p:ph type="sldNum" idx="12"/>
          </p:nvPr>
        </p:nvSpPr>
        <p:spPr>
          <a:xfrm>
            <a:off x="4143375" y="9120188"/>
            <a:ext cx="3170100" cy="480900"/>
          </a:xfrm>
          <a:prstGeom prst="rect">
            <a:avLst/>
          </a:prstGeom>
          <a:noFill/>
          <a:ln>
            <a:noFill/>
          </a:ln>
        </p:spPr>
        <p:txBody>
          <a:bodyPr spcFirstLastPara="1" wrap="square" lIns="91425" tIns="45700" rIns="91425" bIns="45700" rtlCol="0" anchor="b" anchorCtr="0">
            <a:noAutofit/>
          </a:bodyPr>
          <a:lstStyle/>
          <a:p>
            <a:pPr algn="r" rtl="0">
              <a:buSzPts val="1400"/>
            </a:pPr>
            <a:fld id="{00000000-1234-1234-1234-123412341234}" type="slidenum">
              <a:rPr lang="en-US"/>
              <a:pPr algn="r" rtl="0">
                <a:buSzPts val="1400"/>
              </a:pPr>
              <a:t>30</a:t>
            </a:fld>
            <a:endParaRPr/>
          </a:p>
        </p:txBody>
      </p:sp>
    </p:spTree>
    <p:extLst>
      <p:ext uri="{BB962C8B-B14F-4D97-AF65-F5344CB8AC3E}">
        <p14:creationId xmlns:p14="http://schemas.microsoft.com/office/powerpoint/2010/main" val="9432748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b1f4eb2277_4_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1" name="Google Shape;401;gb1f4eb2277_4_0:notes"/>
          <p:cNvSpPr txBox="1">
            <a:spLocks noGrp="1"/>
          </p:cNvSpPr>
          <p:nvPr>
            <p:ph type="body" idx="1"/>
          </p:nvPr>
        </p:nvSpPr>
        <p:spPr>
          <a:xfrm>
            <a:off x="731838" y="4621213"/>
            <a:ext cx="5851500" cy="3779700"/>
          </a:xfrm>
          <a:prstGeom prst="rect">
            <a:avLst/>
          </a:prstGeom>
          <a:noFill/>
          <a:ln>
            <a:noFill/>
          </a:ln>
        </p:spPr>
        <p:txBody>
          <a:bodyPr spcFirstLastPara="1" wrap="square" lIns="91425" tIns="45700" rIns="91425" bIns="45700" rtlCol="0" anchor="t" anchorCtr="0">
            <a:noAutofit/>
          </a:bodyPr>
          <a:lstStyle/>
          <a:p>
            <a:pPr marL="0" lvl="0" indent="0" algn="l" rtl="0">
              <a:lnSpc>
                <a:spcPct val="90000"/>
              </a:lnSpc>
              <a:spcBef>
                <a:spcPts val="0"/>
              </a:spcBef>
              <a:spcAft>
                <a:spcPts val="0"/>
              </a:spcAft>
              <a:buSzPts val="1800"/>
              <a:buNone/>
            </a:pPr>
            <a:r>
              <a:rPr lang="fr-CA" sz="1200">
                <a:latin typeface="Arial"/>
                <a:ea typeface="Arial"/>
                <a:cs typeface="Arial"/>
                <a:sym typeface="Arial"/>
              </a:rPr>
              <a:t>Consultez la </a:t>
            </a:r>
            <a:r>
              <a:rPr lang="fr-CA" sz="1200" b="1" i="1">
                <a:latin typeface="Arial"/>
                <a:ea typeface="Arial"/>
                <a:cs typeface="Arial"/>
                <a:sym typeface="Arial"/>
              </a:rPr>
              <a:t>Liste de planification de « Bienvenue à la maternelle »</a:t>
            </a:r>
            <a:r>
              <a:rPr lang="fr-CA" sz="1200" i="1">
                <a:latin typeface="Arial"/>
                <a:ea typeface="Arial"/>
                <a:cs typeface="Arial"/>
                <a:sym typeface="Arial"/>
              </a:rPr>
              <a:t> </a:t>
            </a:r>
            <a:r>
              <a:rPr lang="fr-CA" sz="1200">
                <a:latin typeface="Arial"/>
                <a:ea typeface="Arial"/>
                <a:cs typeface="Arial"/>
                <a:sym typeface="Arial"/>
              </a:rPr>
              <a:t> et adaptez-la au besoin. Reportez-vous au document </a:t>
            </a:r>
            <a:r>
              <a:rPr lang="fr-CA" sz="1200" b="1" i="1">
                <a:latin typeface="Arial"/>
                <a:ea typeface="Arial"/>
                <a:cs typeface="Arial"/>
                <a:sym typeface="Arial"/>
              </a:rPr>
              <a:t>Concevoir vos ateliers</a:t>
            </a:r>
            <a:r>
              <a:rPr lang="fr-CA" sz="1200" b="0">
                <a:latin typeface="Arial"/>
                <a:ea typeface="Arial"/>
                <a:cs typeface="Arial"/>
                <a:sym typeface="Arial"/>
              </a:rPr>
              <a:t> « Bienvenue à la maternelle » pour plus d’idées d’ateliers en plein air.</a:t>
            </a:r>
            <a:endParaRPr lang="en-CA" sz="1200" b="0" baseline="0" dirty="0">
              <a:latin typeface="Arial"/>
              <a:ea typeface="Arial"/>
              <a:cs typeface="Arial"/>
              <a:sym typeface="Arial"/>
            </a:endParaRPr>
          </a:p>
          <a:p>
            <a:pPr marL="0" lvl="0" indent="0" algn="l" rtl="0">
              <a:lnSpc>
                <a:spcPct val="90000"/>
              </a:lnSpc>
              <a:spcBef>
                <a:spcPts val="0"/>
              </a:spcBef>
              <a:spcAft>
                <a:spcPts val="0"/>
              </a:spcAft>
              <a:buSzPts val="1800"/>
              <a:buNone/>
            </a:pPr>
            <a:endParaRPr lang="en-CA" sz="1200" baseline="0" dirty="0">
              <a:latin typeface="Arial"/>
              <a:ea typeface="Arial"/>
              <a:cs typeface="Arial"/>
              <a:sym typeface="Arial"/>
            </a:endParaRPr>
          </a:p>
          <a:p>
            <a:pPr marL="0" lvl="0" indent="0" algn="l" rtl="0">
              <a:lnSpc>
                <a:spcPct val="90000"/>
              </a:lnSpc>
              <a:spcBef>
                <a:spcPts val="0"/>
              </a:spcBef>
              <a:spcAft>
                <a:spcPts val="0"/>
              </a:spcAft>
              <a:buSzPts val="1800"/>
              <a:buNone/>
            </a:pPr>
            <a:r>
              <a:rPr lang="fr-CA" sz="1200" b="1" u="sng">
                <a:latin typeface="Arial"/>
                <a:ea typeface="Arial"/>
                <a:cs typeface="Arial"/>
                <a:sym typeface="Arial"/>
              </a:rPr>
              <a:t>Autres considérations à prendre à compte : </a:t>
            </a:r>
          </a:p>
          <a:p>
            <a:pPr marL="0" lvl="0" indent="0" algn="l" rtl="0">
              <a:lnSpc>
                <a:spcPct val="90000"/>
              </a:lnSpc>
              <a:spcBef>
                <a:spcPts val="0"/>
              </a:spcBef>
              <a:spcAft>
                <a:spcPts val="0"/>
              </a:spcAft>
              <a:buSzPts val="1800"/>
              <a:buNone/>
            </a:pPr>
            <a:endParaRPr lang="en-CA" sz="1200" dirty="0">
              <a:latin typeface="Arial"/>
              <a:ea typeface="Arial"/>
              <a:cs typeface="Arial"/>
              <a:sym typeface="Arial"/>
            </a:endParaRPr>
          </a:p>
          <a:p>
            <a:pPr marL="457200" lvl="0" indent="-323850" algn="l" rtl="0">
              <a:lnSpc>
                <a:spcPct val="90000"/>
              </a:lnSpc>
              <a:spcBef>
                <a:spcPts val="1000"/>
              </a:spcBef>
              <a:spcAft>
                <a:spcPts val="0"/>
              </a:spcAft>
              <a:buSzPts val="1500"/>
              <a:buChar char="●"/>
            </a:pPr>
            <a:r>
              <a:rPr lang="fr-CA" sz="2200">
                <a:latin typeface="Arial"/>
                <a:ea typeface="Arial"/>
                <a:cs typeface="Arial"/>
                <a:sym typeface="Arial"/>
              </a:rPr>
              <a:t>Stratégie d’accueil </a:t>
            </a:r>
          </a:p>
          <a:p>
            <a:pPr marL="914400" lvl="1" indent="-368300" algn="l" rtl="0">
              <a:lnSpc>
                <a:spcPct val="90000"/>
              </a:lnSpc>
              <a:spcBef>
                <a:spcPts val="0"/>
              </a:spcBef>
              <a:spcAft>
                <a:spcPts val="0"/>
              </a:spcAft>
              <a:buSzPts val="2200"/>
              <a:buChar char="○"/>
            </a:pPr>
            <a:r>
              <a:rPr lang="fr-CA" sz="2200">
                <a:latin typeface="Arial"/>
                <a:ea typeface="Arial"/>
                <a:cs typeface="Arial"/>
                <a:sym typeface="Arial"/>
              </a:rPr>
              <a:t>P. ex. message du directeur, endroit possible pour le rassemblement des familles</a:t>
            </a:r>
          </a:p>
          <a:p>
            <a:pPr marL="457200" lvl="0" indent="-323850" algn="l" rtl="0">
              <a:lnSpc>
                <a:spcPct val="90000"/>
              </a:lnSpc>
              <a:spcBef>
                <a:spcPts val="0"/>
              </a:spcBef>
              <a:spcAft>
                <a:spcPts val="0"/>
              </a:spcAft>
              <a:buSzPts val="1500"/>
              <a:buChar char="●"/>
            </a:pPr>
            <a:r>
              <a:rPr lang="fr-CA" sz="2200">
                <a:latin typeface="Arial"/>
                <a:ea typeface="Arial"/>
                <a:cs typeface="Arial"/>
                <a:sym typeface="Arial"/>
              </a:rPr>
              <a:t>Lieu </a:t>
            </a:r>
          </a:p>
          <a:p>
            <a:pPr marL="457200" lvl="0" indent="-323850" algn="l" rtl="0">
              <a:lnSpc>
                <a:spcPct val="90000"/>
              </a:lnSpc>
              <a:spcBef>
                <a:spcPts val="0"/>
              </a:spcBef>
              <a:spcAft>
                <a:spcPts val="0"/>
              </a:spcAft>
              <a:buSzPts val="1500"/>
              <a:buChar char="●"/>
            </a:pPr>
            <a:r>
              <a:rPr lang="fr-CA" sz="2200">
                <a:latin typeface="Arial"/>
                <a:ea typeface="Arial"/>
                <a:cs typeface="Arial"/>
                <a:sym typeface="Arial"/>
              </a:rPr>
              <a:t>Sondage à remplir par les familles à l’extérieur</a:t>
            </a:r>
          </a:p>
        </p:txBody>
      </p:sp>
      <p:sp>
        <p:nvSpPr>
          <p:cNvPr id="402" name="Google Shape;402;gb1f4eb2277_4_0:notes"/>
          <p:cNvSpPr txBox="1">
            <a:spLocks noGrp="1"/>
          </p:cNvSpPr>
          <p:nvPr>
            <p:ph type="sldNum" idx="12"/>
          </p:nvPr>
        </p:nvSpPr>
        <p:spPr>
          <a:xfrm>
            <a:off x="4143375" y="9120188"/>
            <a:ext cx="3170100" cy="480900"/>
          </a:xfrm>
          <a:prstGeom prst="rect">
            <a:avLst/>
          </a:prstGeom>
          <a:noFill/>
          <a:ln>
            <a:noFill/>
          </a:ln>
        </p:spPr>
        <p:txBody>
          <a:bodyPr spcFirstLastPara="1" wrap="square" lIns="91425" tIns="45700" rIns="91425" bIns="45700" rtlCol="0" anchor="b" anchorCtr="0">
            <a:noAutofit/>
          </a:bodyPr>
          <a:lstStyle/>
          <a:p>
            <a:pPr algn="r" rtl="0">
              <a:buSzPts val="1400"/>
            </a:pPr>
            <a:fld id="{00000000-1234-1234-1234-123412341234}" type="slidenum">
              <a:rPr lang="en-US"/>
              <a:pPr algn="r" rtl="0">
                <a:buSzPts val="1400"/>
              </a:pPr>
              <a:t>31</a:t>
            </a:fld>
            <a:endParaRPr/>
          </a:p>
        </p:txBody>
      </p:sp>
    </p:spTree>
    <p:extLst>
      <p:ext uri="{BB962C8B-B14F-4D97-AF65-F5344CB8AC3E}">
        <p14:creationId xmlns:p14="http://schemas.microsoft.com/office/powerpoint/2010/main" val="33102719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b2556f2803_0_43: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1" name="Google Shape;321;gb2556f2803_0_43:notes"/>
          <p:cNvSpPr txBox="1">
            <a:spLocks noGrp="1"/>
          </p:cNvSpPr>
          <p:nvPr>
            <p:ph type="body" idx="1"/>
          </p:nvPr>
        </p:nvSpPr>
        <p:spPr>
          <a:xfrm>
            <a:off x="731838" y="4621213"/>
            <a:ext cx="5851500" cy="3779700"/>
          </a:xfrm>
          <a:prstGeom prst="rect">
            <a:avLst/>
          </a:prstGeom>
          <a:noFill/>
          <a:ln>
            <a:noFill/>
          </a:ln>
        </p:spPr>
        <p:txBody>
          <a:bodyPr spcFirstLastPara="1" wrap="square" lIns="91425" tIns="45700" rIns="91425" bIns="45700" rtlCol="0" anchor="t" anchorCtr="0">
            <a:noAutofit/>
          </a:bodyPr>
          <a:lstStyle/>
          <a:p>
            <a:pPr marL="0" lvl="0" indent="0" algn="l" rtl="0">
              <a:lnSpc>
                <a:spcPct val="115000"/>
              </a:lnSpc>
              <a:spcBef>
                <a:spcPts val="0"/>
              </a:spcBef>
              <a:spcAft>
                <a:spcPts val="0"/>
              </a:spcAft>
              <a:buClr>
                <a:schemeClr val="dk1"/>
              </a:buClr>
              <a:buSzPts val="1100"/>
              <a:buFont typeface="Arial"/>
              <a:buNone/>
            </a:pPr>
            <a:r>
              <a:rPr lang="fr-CA">
                <a:latin typeface="Arial"/>
                <a:ea typeface="Arial"/>
                <a:cs typeface="Arial"/>
                <a:sym typeface="Arial"/>
              </a:rPr>
              <a:t>Ramassage planifié du sac « Bienvenue à la maternelle » dans une école au Québec.</a:t>
            </a:r>
            <a:endParaRPr sz="600"/>
          </a:p>
          <a:p>
            <a:pPr marL="0" lvl="0" indent="0" algn="l" rtl="0">
              <a:lnSpc>
                <a:spcPct val="115000"/>
              </a:lnSpc>
              <a:spcBef>
                <a:spcPts val="0"/>
              </a:spcBef>
              <a:spcAft>
                <a:spcPts val="0"/>
              </a:spcAft>
              <a:buClr>
                <a:schemeClr val="dk1"/>
              </a:buClr>
              <a:buSzPts val="1100"/>
              <a:buFont typeface="Arial"/>
              <a:buNone/>
            </a:pPr>
            <a:endParaRPr sz="1800">
              <a:latin typeface="Arial"/>
              <a:ea typeface="Arial"/>
              <a:cs typeface="Arial"/>
              <a:sym typeface="Arial"/>
            </a:endParaRPr>
          </a:p>
          <a:p>
            <a:pPr marL="0" lvl="0" indent="0" algn="l" rtl="0">
              <a:lnSpc>
                <a:spcPct val="100000"/>
              </a:lnSpc>
              <a:spcBef>
                <a:spcPts val="0"/>
              </a:spcBef>
              <a:spcAft>
                <a:spcPts val="0"/>
              </a:spcAft>
              <a:buSzPts val="1400"/>
              <a:buNone/>
            </a:pPr>
            <a:endParaRPr/>
          </a:p>
        </p:txBody>
      </p:sp>
      <p:sp>
        <p:nvSpPr>
          <p:cNvPr id="322" name="Google Shape;322;gb2556f2803_0_43:notes"/>
          <p:cNvSpPr txBox="1">
            <a:spLocks noGrp="1"/>
          </p:cNvSpPr>
          <p:nvPr>
            <p:ph type="sldNum" idx="12"/>
          </p:nvPr>
        </p:nvSpPr>
        <p:spPr>
          <a:xfrm>
            <a:off x="4143375" y="9120188"/>
            <a:ext cx="3170100" cy="480900"/>
          </a:xfrm>
          <a:prstGeom prst="rect">
            <a:avLst/>
          </a:prstGeom>
          <a:noFill/>
          <a:ln>
            <a:noFill/>
          </a:ln>
        </p:spPr>
        <p:txBody>
          <a:bodyPr spcFirstLastPara="1" wrap="square" lIns="91425" tIns="45700" rIns="91425" bIns="45700" rtlCol="0" anchor="b" anchorCtr="0">
            <a:noAutofit/>
          </a:bodyPr>
          <a:lstStyle/>
          <a:p>
            <a:pPr algn="r" rtl="0">
              <a:buSzPts val="1400"/>
            </a:pPr>
            <a:fld id="{00000000-1234-1234-1234-123412341234}" type="slidenum">
              <a:rPr lang="en-US"/>
              <a:pPr algn="r" rtl="0">
                <a:buSzPts val="1400"/>
              </a:pPr>
              <a:t>32</a:t>
            </a:fld>
            <a:endParaRPr/>
          </a:p>
        </p:txBody>
      </p:sp>
    </p:spTree>
    <p:extLst>
      <p:ext uri="{BB962C8B-B14F-4D97-AF65-F5344CB8AC3E}">
        <p14:creationId xmlns:p14="http://schemas.microsoft.com/office/powerpoint/2010/main" val="186812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b2556f2803_0_31: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3" name="Google Shape;313;gb2556f2803_0_31:notes"/>
          <p:cNvSpPr txBox="1">
            <a:spLocks noGrp="1"/>
          </p:cNvSpPr>
          <p:nvPr>
            <p:ph type="body" idx="1"/>
          </p:nvPr>
        </p:nvSpPr>
        <p:spPr>
          <a:xfrm>
            <a:off x="731838" y="4621213"/>
            <a:ext cx="5851500" cy="3779700"/>
          </a:xfrm>
          <a:prstGeom prst="rect">
            <a:avLst/>
          </a:prstGeom>
          <a:noFill/>
          <a:ln>
            <a:noFill/>
          </a:ln>
        </p:spPr>
        <p:txBody>
          <a:bodyPr spcFirstLastPara="1" wrap="square" lIns="91425" tIns="45700" rIns="91425" bIns="45700" rtlCol="0" anchor="t" anchorCtr="0">
            <a:noAutofit/>
          </a:bodyPr>
          <a:lstStyle/>
          <a:p>
            <a:pPr marL="0" lvl="0" indent="0" algn="l" rtl="0">
              <a:lnSpc>
                <a:spcPct val="100000"/>
              </a:lnSpc>
              <a:spcBef>
                <a:spcPts val="0"/>
              </a:spcBef>
              <a:spcAft>
                <a:spcPts val="0"/>
              </a:spcAft>
              <a:buSzPts val="1400"/>
              <a:buNone/>
            </a:pPr>
            <a:r>
              <a:rPr lang="fr-CA"/>
              <a:t>Partenariat en Éducation a fourni un modèle virtuel de présentation PowerPoint que vous pouvez utiliser si vous n’êtes pas en mesure d’organiser des séances en présentiel.</a:t>
            </a:r>
          </a:p>
          <a:p>
            <a:pPr marL="0" lvl="0" indent="0" algn="l" rtl="0">
              <a:lnSpc>
                <a:spcPct val="100000"/>
              </a:lnSpc>
              <a:spcBef>
                <a:spcPts val="0"/>
              </a:spcBef>
              <a:spcAft>
                <a:spcPts val="0"/>
              </a:spcAft>
              <a:buSzPts val="1400"/>
              <a:buNone/>
            </a:pPr>
            <a:r>
              <a:rPr lang="fr-CA"/>
              <a:t>Vous pouvez aussi regarder des vidéos sur YouTube où l’on déballe le sac « Bienvenue à la maternelle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CA" sz="1200">
                <a:latin typeface="Arial"/>
                <a:ea typeface="Arial"/>
                <a:cs typeface="Arial"/>
                <a:sym typeface="Arial"/>
              </a:rPr>
              <a:t>Consultez la </a:t>
            </a:r>
            <a:r>
              <a:rPr lang="fr-CA" sz="1200" b="1" i="1">
                <a:latin typeface="Arial"/>
                <a:ea typeface="Arial"/>
                <a:cs typeface="Arial"/>
                <a:sym typeface="Arial"/>
              </a:rPr>
              <a:t>Liste de planification de « Bienvenue à la maternelle »</a:t>
            </a:r>
            <a:r>
              <a:rPr lang="fr-CA" sz="1200" b="1" i="1"/>
              <a:t> </a:t>
            </a:r>
            <a:r>
              <a:rPr lang="fr-CA" sz="1200" i="1">
                <a:latin typeface="Arial"/>
                <a:ea typeface="Arial"/>
                <a:cs typeface="Arial"/>
                <a:sym typeface="Arial"/>
              </a:rPr>
              <a:t> </a:t>
            </a:r>
            <a:r>
              <a:rPr lang="fr-CA" sz="1200">
                <a:latin typeface="Arial"/>
                <a:ea typeface="Arial"/>
                <a:cs typeface="Arial"/>
                <a:sym typeface="Arial"/>
              </a:rPr>
              <a:t>et adaptez-la au besoin.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CA" sz="1200" b="1" dirty="0">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CA" sz="1200" b="1">
                <a:latin typeface="Arial"/>
                <a:cs typeface="Arial"/>
                <a:sym typeface="Arial"/>
              </a:rPr>
              <a:t>Pour d’autres idées virtuelles du Huron Superior Catholic District School Board, veuillez consulter le site https://sites.google.com/hscdsb.on.ca/hscdsbw2k/home.</a:t>
            </a:r>
            <a:endParaRPr lang="en-CA" sz="1200" b="1" dirty="0"/>
          </a:p>
          <a:p>
            <a:pPr marL="0" lvl="0" indent="0" algn="l" rtl="0">
              <a:lnSpc>
                <a:spcPct val="100000"/>
              </a:lnSpc>
              <a:spcBef>
                <a:spcPts val="0"/>
              </a:spcBef>
              <a:spcAft>
                <a:spcPts val="0"/>
              </a:spcAft>
              <a:buSzPts val="1400"/>
              <a:buNone/>
            </a:pPr>
            <a:endParaRPr dirty="0"/>
          </a:p>
        </p:txBody>
      </p:sp>
      <p:sp>
        <p:nvSpPr>
          <p:cNvPr id="314" name="Google Shape;314;gb2556f2803_0_31:notes"/>
          <p:cNvSpPr txBox="1">
            <a:spLocks noGrp="1"/>
          </p:cNvSpPr>
          <p:nvPr>
            <p:ph type="sldNum" idx="12"/>
          </p:nvPr>
        </p:nvSpPr>
        <p:spPr>
          <a:xfrm>
            <a:off x="4143375" y="9120188"/>
            <a:ext cx="3170100" cy="480900"/>
          </a:xfrm>
          <a:prstGeom prst="rect">
            <a:avLst/>
          </a:prstGeom>
          <a:noFill/>
          <a:ln>
            <a:noFill/>
          </a:ln>
        </p:spPr>
        <p:txBody>
          <a:bodyPr spcFirstLastPara="1" wrap="square" lIns="91425" tIns="45700" rIns="91425" bIns="45700" rtlCol="0" anchor="b" anchorCtr="0">
            <a:noAutofit/>
          </a:bodyPr>
          <a:lstStyle/>
          <a:p>
            <a:pPr algn="r" rtl="0">
              <a:buSzPts val="1400"/>
            </a:pPr>
            <a:fld id="{00000000-1234-1234-1234-123412341234}" type="slidenum">
              <a:rPr lang="en-US"/>
              <a:pPr algn="r" rtl="0">
                <a:buSzPts val="1400"/>
              </a:pPr>
              <a:t>33</a:t>
            </a:fld>
            <a:endParaRPr/>
          </a:p>
        </p:txBody>
      </p:sp>
    </p:spTree>
    <p:extLst>
      <p:ext uri="{BB962C8B-B14F-4D97-AF65-F5344CB8AC3E}">
        <p14:creationId xmlns:p14="http://schemas.microsoft.com/office/powerpoint/2010/main" val="30047696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b2556f2803_0_25: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 name="Google Shape;329;gb2556f2803_0_25:notes"/>
          <p:cNvSpPr txBox="1">
            <a:spLocks noGrp="1"/>
          </p:cNvSpPr>
          <p:nvPr>
            <p:ph type="body" idx="1"/>
          </p:nvPr>
        </p:nvSpPr>
        <p:spPr>
          <a:xfrm>
            <a:off x="731838" y="4621213"/>
            <a:ext cx="5851500" cy="3779700"/>
          </a:xfrm>
          <a:prstGeom prst="rect">
            <a:avLst/>
          </a:prstGeom>
          <a:noFill/>
          <a:ln>
            <a:noFill/>
          </a:ln>
        </p:spPr>
        <p:txBody>
          <a:bodyPr spcFirstLastPara="1" wrap="square" lIns="91425" tIns="45700" rIns="91425" bIns="45700" rtlCol="0" anchor="t" anchorCtr="0">
            <a:noAutofit/>
          </a:bodyPr>
          <a:lstStyle/>
          <a:p>
            <a:pPr marL="0" lvl="0" indent="0" algn="l" rtl="0">
              <a:lnSpc>
                <a:spcPct val="115000"/>
              </a:lnSpc>
              <a:spcBef>
                <a:spcPts val="1200"/>
              </a:spcBef>
              <a:spcAft>
                <a:spcPts val="0"/>
              </a:spcAft>
              <a:buClr>
                <a:schemeClr val="dk1"/>
              </a:buClr>
              <a:buSzPts val="1800"/>
              <a:buFont typeface="Arial"/>
              <a:buNone/>
            </a:pPr>
            <a:endParaRPr dirty="0"/>
          </a:p>
        </p:txBody>
      </p:sp>
      <p:sp>
        <p:nvSpPr>
          <p:cNvPr id="330" name="Google Shape;330;gb2556f2803_0_25:notes"/>
          <p:cNvSpPr txBox="1">
            <a:spLocks noGrp="1"/>
          </p:cNvSpPr>
          <p:nvPr>
            <p:ph type="sldNum" idx="12"/>
          </p:nvPr>
        </p:nvSpPr>
        <p:spPr>
          <a:xfrm>
            <a:off x="4143375" y="9120188"/>
            <a:ext cx="3170100" cy="480900"/>
          </a:xfrm>
          <a:prstGeom prst="rect">
            <a:avLst/>
          </a:prstGeom>
          <a:noFill/>
          <a:ln>
            <a:noFill/>
          </a:ln>
        </p:spPr>
        <p:txBody>
          <a:bodyPr spcFirstLastPara="1" wrap="square" lIns="91425" tIns="45700" rIns="91425" bIns="45700" rtlCol="0" anchor="b" anchorCtr="0">
            <a:noAutofit/>
          </a:bodyPr>
          <a:lstStyle/>
          <a:p>
            <a:pPr algn="r" rtl="0">
              <a:buSzPts val="1400"/>
            </a:pPr>
            <a:fld id="{00000000-1234-1234-1234-123412341234}" type="slidenum">
              <a:rPr lang="en-US"/>
              <a:pPr algn="r" rtl="0">
                <a:buSzPts val="1400"/>
              </a:pPr>
              <a:t>34</a:t>
            </a:fld>
            <a:endParaRPr/>
          </a:p>
        </p:txBody>
      </p:sp>
    </p:spTree>
    <p:extLst>
      <p:ext uri="{BB962C8B-B14F-4D97-AF65-F5344CB8AC3E}">
        <p14:creationId xmlns:p14="http://schemas.microsoft.com/office/powerpoint/2010/main" val="24263815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b229de6e4f_0_12: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5" name="Google Shape;345;gb229de6e4f_0_12:notes"/>
          <p:cNvSpPr txBox="1">
            <a:spLocks noGrp="1"/>
          </p:cNvSpPr>
          <p:nvPr>
            <p:ph type="body" idx="1"/>
          </p:nvPr>
        </p:nvSpPr>
        <p:spPr>
          <a:xfrm>
            <a:off x="731838" y="4621213"/>
            <a:ext cx="5851500" cy="3779700"/>
          </a:xfrm>
          <a:prstGeom prst="rect">
            <a:avLst/>
          </a:prstGeom>
          <a:noFill/>
          <a:ln>
            <a:noFill/>
          </a:ln>
        </p:spPr>
        <p:txBody>
          <a:bodyPr spcFirstLastPara="1" wrap="square" lIns="91425" tIns="45700" rIns="91425" bIns="45700" rtlCol="0" anchor="t" anchorCtr="0">
            <a:noAutofit/>
          </a:bodyPr>
          <a:lstStyle/>
          <a:p>
            <a:pPr marL="0" lvl="0" indent="0" algn="l" rtl="0">
              <a:lnSpc>
                <a:spcPct val="115000"/>
              </a:lnSpc>
              <a:spcBef>
                <a:spcPts val="0"/>
              </a:spcBef>
              <a:spcAft>
                <a:spcPts val="0"/>
              </a:spcAft>
              <a:buClr>
                <a:schemeClr val="dk1"/>
              </a:buClr>
              <a:buSzPts val="1100"/>
              <a:buFont typeface="Arial"/>
              <a:buNone/>
            </a:pPr>
            <a:endParaRPr sz="2200" dirty="0">
              <a:latin typeface="Arial"/>
              <a:ea typeface="Arial"/>
              <a:cs typeface="Arial"/>
              <a:sym typeface="Arial"/>
            </a:endParaRPr>
          </a:p>
          <a:p>
            <a:pPr marL="0" lvl="0" indent="0" algn="l" rtl="0">
              <a:lnSpc>
                <a:spcPct val="100000"/>
              </a:lnSpc>
              <a:spcBef>
                <a:spcPts val="0"/>
              </a:spcBef>
              <a:spcAft>
                <a:spcPts val="0"/>
              </a:spcAft>
              <a:buSzPts val="1400"/>
              <a:buNone/>
            </a:pPr>
            <a:r>
              <a:rPr lang="fr-CA">
                <a:latin typeface="Arial"/>
                <a:ea typeface="Arial"/>
                <a:cs typeface="Arial"/>
                <a:sym typeface="Arial"/>
              </a:rPr>
              <a:t>Consultez la </a:t>
            </a:r>
            <a:r>
              <a:rPr lang="fr-CA" b="1" i="1">
                <a:latin typeface="Arial"/>
                <a:ea typeface="Arial"/>
                <a:cs typeface="Arial"/>
                <a:sym typeface="Arial"/>
              </a:rPr>
              <a:t>Liste de planification de « Bienvenue à la maternelle »</a:t>
            </a:r>
            <a:r>
              <a:rPr lang="fr-CA" i="1">
                <a:latin typeface="Arial"/>
                <a:ea typeface="Arial"/>
                <a:cs typeface="Arial"/>
                <a:sym typeface="Arial"/>
              </a:rPr>
              <a:t> </a:t>
            </a:r>
            <a:r>
              <a:rPr lang="fr-CA">
                <a:latin typeface="Arial"/>
                <a:ea typeface="Arial"/>
                <a:cs typeface="Arial"/>
                <a:sym typeface="Arial"/>
              </a:rPr>
              <a:t>et adaptez-la au besoin. </a:t>
            </a:r>
            <a:endParaRPr dirty="0"/>
          </a:p>
        </p:txBody>
      </p:sp>
      <p:sp>
        <p:nvSpPr>
          <p:cNvPr id="346" name="Google Shape;346;gb229de6e4f_0_12:notes"/>
          <p:cNvSpPr txBox="1">
            <a:spLocks noGrp="1"/>
          </p:cNvSpPr>
          <p:nvPr>
            <p:ph type="sldNum" idx="12"/>
          </p:nvPr>
        </p:nvSpPr>
        <p:spPr>
          <a:xfrm>
            <a:off x="4143375" y="9120188"/>
            <a:ext cx="3170100" cy="480900"/>
          </a:xfrm>
          <a:prstGeom prst="rect">
            <a:avLst/>
          </a:prstGeom>
          <a:noFill/>
          <a:ln>
            <a:noFill/>
          </a:ln>
        </p:spPr>
        <p:txBody>
          <a:bodyPr spcFirstLastPara="1" wrap="square" lIns="91425" tIns="45700" rIns="91425" bIns="45700" rtlCol="0" anchor="b" anchorCtr="0">
            <a:noAutofit/>
          </a:bodyPr>
          <a:lstStyle/>
          <a:p>
            <a:pPr algn="r" rtl="0">
              <a:buSzPts val="1400"/>
            </a:pPr>
            <a:fld id="{00000000-1234-1234-1234-123412341234}" type="slidenum">
              <a:rPr lang="en-US"/>
              <a:pPr algn="r" rtl="0">
                <a:buSzPts val="1400"/>
              </a:pPr>
              <a:t>35</a:t>
            </a:fld>
            <a:endParaRPr/>
          </a:p>
        </p:txBody>
      </p:sp>
    </p:spTree>
    <p:extLst>
      <p:ext uri="{BB962C8B-B14F-4D97-AF65-F5344CB8AC3E}">
        <p14:creationId xmlns:p14="http://schemas.microsoft.com/office/powerpoint/2010/main" val="1717736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22: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5" name="Google Shape;375;p22:notes"/>
          <p:cNvSpPr txBox="1">
            <a:spLocks noGrp="1"/>
          </p:cNvSpPr>
          <p:nvPr>
            <p:ph type="body" idx="1"/>
          </p:nvPr>
        </p:nvSpPr>
        <p:spPr>
          <a:xfrm>
            <a:off x="731838" y="4621213"/>
            <a:ext cx="5851525" cy="3779837"/>
          </a:xfrm>
          <a:prstGeom prst="rect">
            <a:avLst/>
          </a:prstGeom>
          <a:noFill/>
          <a:ln>
            <a:noFill/>
          </a:ln>
        </p:spPr>
        <p:txBody>
          <a:bodyPr spcFirstLastPara="1" wrap="square" lIns="91425" tIns="45700" rIns="91425" bIns="45700" rtlCol="0" anchor="t" anchorCtr="0">
            <a:noAutofit/>
          </a:bodyPr>
          <a:lstStyle/>
          <a:p>
            <a:pPr rtl="0"/>
            <a:endParaRPr lang="en-CA" sz="1200" b="0" i="0" u="none" strike="noStrike" cap="none" baseline="0" dirty="0">
              <a:solidFill>
                <a:schemeClr val="dk1"/>
              </a:solidFill>
              <a:effectLst/>
              <a:latin typeface="Calibri"/>
              <a:ea typeface="Calibri"/>
              <a:cs typeface="Calibri"/>
              <a:sym typeface="Calibri"/>
            </a:endParaRPr>
          </a:p>
          <a:p>
            <a:pPr marL="0" lvl="0" indent="0" algn="l" rtl="0">
              <a:lnSpc>
                <a:spcPct val="100000"/>
              </a:lnSpc>
              <a:spcBef>
                <a:spcPts val="0"/>
              </a:spcBef>
              <a:spcAft>
                <a:spcPts val="0"/>
              </a:spcAft>
              <a:buSzPts val="1400"/>
              <a:buNone/>
            </a:pPr>
            <a:r>
              <a:rPr lang="fr-CA"/>
              <a:t>** Pour cette stratégie, les enfants doivent pouvoir jouer librement </a:t>
            </a:r>
            <a:r>
              <a:rPr lang="fr-CA" b="1"/>
              <a:t>sous surveillance</a:t>
            </a:r>
            <a:r>
              <a:rPr lang="fr-CA"/>
              <a:t> à l’extérieur ou dans la classe, ou doivent pouvoir revoir leur atelier préféré pendant que leurs parents répondent au sondage.</a:t>
            </a:r>
          </a:p>
        </p:txBody>
      </p:sp>
      <p:sp>
        <p:nvSpPr>
          <p:cNvPr id="376" name="Google Shape;376;p22:notes"/>
          <p:cNvSpPr txBox="1">
            <a:spLocks noGrp="1"/>
          </p:cNvSpPr>
          <p:nvPr>
            <p:ph type="sldNum" idx="12"/>
          </p:nvPr>
        </p:nvSpPr>
        <p:spPr>
          <a:xfrm>
            <a:off x="4143375" y="9120188"/>
            <a:ext cx="3170238" cy="481012"/>
          </a:xfrm>
          <a:prstGeom prst="rect">
            <a:avLst/>
          </a:prstGeom>
          <a:noFill/>
          <a:ln>
            <a:noFill/>
          </a:ln>
        </p:spPr>
        <p:txBody>
          <a:bodyPr spcFirstLastPara="1" wrap="square" lIns="91425" tIns="45700" rIns="91425" bIns="45700" rtlCol="0" anchor="b" anchorCtr="0">
            <a:noAutofit/>
          </a:bodyPr>
          <a:lstStyle/>
          <a:p>
            <a:pPr algn="r" rtl="0">
              <a:buSzPts val="1400"/>
            </a:pPr>
            <a:fld id="{00000000-1234-1234-1234-123412341234}" type="slidenum">
              <a:rPr lang="en-US"/>
              <a:pPr algn="r" rtl="0">
                <a:buSzPts val="1400"/>
              </a:pPr>
              <a:t>36</a:t>
            </a:fld>
            <a:endParaRPr/>
          </a:p>
        </p:txBody>
      </p:sp>
    </p:spTree>
    <p:extLst>
      <p:ext uri="{BB962C8B-B14F-4D97-AF65-F5344CB8AC3E}">
        <p14:creationId xmlns:p14="http://schemas.microsoft.com/office/powerpoint/2010/main" val="8740616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p24:notes"/>
          <p:cNvSpPr txBox="1">
            <a:spLocks noGrp="1"/>
          </p:cNvSpPr>
          <p:nvPr>
            <p:ph type="body" idx="1"/>
          </p:nvPr>
        </p:nvSpPr>
        <p:spPr>
          <a:xfrm>
            <a:off x="731838" y="4621213"/>
            <a:ext cx="5851525" cy="3779837"/>
          </a:xfrm>
          <a:prstGeom prst="rect">
            <a:avLst/>
          </a:prstGeom>
          <a:noFill/>
          <a:ln>
            <a:noFill/>
          </a:ln>
        </p:spPr>
        <p:txBody>
          <a:bodyPr spcFirstLastPara="1" wrap="square" lIns="91425" tIns="45700" rIns="91425" bIns="45700" rtlCol="0" anchor="t" anchorCtr="0">
            <a:noAutofit/>
          </a:bodyPr>
          <a:lstStyle/>
          <a:p>
            <a:pPr marL="0" lvl="0" indent="0" algn="l" rtl="0">
              <a:lnSpc>
                <a:spcPct val="100000"/>
              </a:lnSpc>
              <a:spcBef>
                <a:spcPts val="0"/>
              </a:spcBef>
              <a:spcAft>
                <a:spcPts val="0"/>
              </a:spcAft>
              <a:buSzPts val="1400"/>
              <a:buNone/>
            </a:pPr>
            <a:r>
              <a:rPr lang="fr-CA" sz="1800"/>
              <a:t>Quelques sujets à aborder lors du bilan avec l’équipe-école :</a:t>
            </a:r>
            <a:endParaRPr sz="1800" dirty="0"/>
          </a:p>
          <a:p>
            <a:pPr marL="538162" lvl="0" indent="-268287" algn="l" rtl="0">
              <a:lnSpc>
                <a:spcPct val="90000"/>
              </a:lnSpc>
              <a:spcBef>
                <a:spcPts val="1000"/>
              </a:spcBef>
              <a:spcAft>
                <a:spcPts val="0"/>
              </a:spcAft>
              <a:buClr>
                <a:schemeClr val="dk1"/>
              </a:buClr>
              <a:buSzPts val="2000"/>
              <a:buFont typeface="Courier New"/>
              <a:buChar char="o"/>
            </a:pPr>
            <a:r>
              <a:rPr lang="fr-CA" sz="2000">
                <a:latin typeface="Arial"/>
                <a:ea typeface="Arial"/>
                <a:cs typeface="Arial"/>
                <a:sym typeface="Arial"/>
              </a:rPr>
              <a:t>les questions</a:t>
            </a:r>
            <a:r>
              <a:rPr lang="fr-CA" sz="2100">
                <a:latin typeface="Arial"/>
                <a:ea typeface="Arial"/>
                <a:cs typeface="Arial"/>
                <a:sym typeface="Arial"/>
              </a:rPr>
              <a:t> concernant le sondage de mise en œuvre</a:t>
            </a:r>
            <a:endParaRPr sz="2100" dirty="0">
              <a:latin typeface="Arial"/>
              <a:ea typeface="Arial"/>
              <a:cs typeface="Arial"/>
              <a:sym typeface="Arial"/>
            </a:endParaRPr>
          </a:p>
          <a:p>
            <a:pPr marL="538162" lvl="0" indent="-274637" algn="l" rtl="0">
              <a:lnSpc>
                <a:spcPct val="90000"/>
              </a:lnSpc>
              <a:spcBef>
                <a:spcPts val="1000"/>
              </a:spcBef>
              <a:spcAft>
                <a:spcPts val="0"/>
              </a:spcAft>
              <a:buClr>
                <a:schemeClr val="dk1"/>
              </a:buClr>
              <a:buSzPts val="2100"/>
              <a:buFont typeface="Courier New"/>
              <a:buChar char="o"/>
            </a:pPr>
            <a:r>
              <a:rPr lang="fr-CA" sz="2100">
                <a:latin typeface="Arial"/>
                <a:ea typeface="Arial"/>
                <a:cs typeface="Arial"/>
                <a:sym typeface="Arial"/>
              </a:rPr>
              <a:t>les stratégies pour atteindre un taux de participation encore plus élevé </a:t>
            </a:r>
            <a:endParaRPr sz="2100" dirty="0">
              <a:latin typeface="Arial"/>
              <a:ea typeface="Arial"/>
              <a:cs typeface="Arial"/>
              <a:sym typeface="Arial"/>
            </a:endParaRPr>
          </a:p>
          <a:p>
            <a:pPr marL="538162" lvl="0" indent="-274637" algn="l" rtl="0">
              <a:lnSpc>
                <a:spcPct val="90000"/>
              </a:lnSpc>
              <a:spcBef>
                <a:spcPts val="1000"/>
              </a:spcBef>
              <a:spcAft>
                <a:spcPts val="0"/>
              </a:spcAft>
              <a:buClr>
                <a:schemeClr val="dk1"/>
              </a:buClr>
              <a:buSzPts val="2100"/>
              <a:buFont typeface="Courier New"/>
              <a:buChar char="o"/>
            </a:pPr>
            <a:r>
              <a:rPr lang="fr-CA" sz="2100">
                <a:latin typeface="Arial"/>
                <a:ea typeface="Arial"/>
                <a:cs typeface="Arial"/>
                <a:sym typeface="Arial"/>
              </a:rPr>
              <a:t>les défis et les bons coups : ce que nous devons changer, ce qui a bien fonctionné</a:t>
            </a:r>
            <a:endParaRPr sz="2100" dirty="0">
              <a:latin typeface="Arial"/>
              <a:ea typeface="Arial"/>
              <a:cs typeface="Arial"/>
              <a:sym typeface="Arial"/>
            </a:endParaRPr>
          </a:p>
          <a:p>
            <a:pPr marL="538162" lvl="0" indent="-274637" algn="l" rtl="0">
              <a:lnSpc>
                <a:spcPct val="90000"/>
              </a:lnSpc>
              <a:spcBef>
                <a:spcPts val="1000"/>
              </a:spcBef>
              <a:spcAft>
                <a:spcPts val="0"/>
              </a:spcAft>
              <a:buClr>
                <a:schemeClr val="dk1"/>
              </a:buClr>
              <a:buSzPts val="2100"/>
              <a:buFont typeface="Courier New"/>
              <a:buChar char="o"/>
            </a:pPr>
            <a:r>
              <a:rPr lang="fr-CA" sz="2100">
                <a:latin typeface="Arial"/>
                <a:ea typeface="Arial"/>
                <a:cs typeface="Arial"/>
                <a:sym typeface="Arial"/>
              </a:rPr>
              <a:t>dans quelle mesure nous avons mis en œuvre les éléments essentiels du programme « Bienvenue à la maternelle »</a:t>
            </a:r>
            <a:endParaRPr sz="2100" dirty="0">
              <a:latin typeface="Arial"/>
              <a:ea typeface="Arial"/>
              <a:cs typeface="Arial"/>
              <a:sym typeface="Arial"/>
            </a:endParaRPr>
          </a:p>
          <a:p>
            <a:pPr marL="538162" lvl="1" indent="-274637" algn="l" rtl="0">
              <a:lnSpc>
                <a:spcPct val="90000"/>
              </a:lnSpc>
              <a:spcBef>
                <a:spcPts val="500"/>
              </a:spcBef>
              <a:spcAft>
                <a:spcPts val="0"/>
              </a:spcAft>
              <a:buClr>
                <a:schemeClr val="dk1"/>
              </a:buClr>
              <a:buSzPts val="2100"/>
              <a:buFont typeface="Courier New"/>
              <a:buChar char="o"/>
            </a:pPr>
            <a:r>
              <a:rPr lang="fr-CA" sz="2100">
                <a:latin typeface="Arial"/>
                <a:ea typeface="Arial"/>
                <a:cs typeface="Arial"/>
                <a:sym typeface="Arial"/>
              </a:rPr>
              <a:t>le plan pour les familles qui ne peuvent pas assister à la séance et les façons de les rencontrer</a:t>
            </a:r>
            <a:endParaRPr sz="2100" dirty="0">
              <a:latin typeface="Arial"/>
              <a:ea typeface="Arial"/>
              <a:cs typeface="Arial"/>
              <a:sym typeface="Arial"/>
            </a:endParaRPr>
          </a:p>
          <a:p>
            <a:pPr marL="538162" lvl="1" indent="-274637" algn="l" rtl="0">
              <a:lnSpc>
                <a:spcPct val="90000"/>
              </a:lnSpc>
              <a:spcBef>
                <a:spcPts val="500"/>
              </a:spcBef>
              <a:spcAft>
                <a:spcPts val="0"/>
              </a:spcAft>
              <a:buClr>
                <a:schemeClr val="dk1"/>
              </a:buClr>
              <a:buSzPts val="2100"/>
              <a:buFont typeface="Courier New"/>
              <a:buChar char="o"/>
            </a:pPr>
            <a:r>
              <a:rPr lang="fr-CA" sz="2100">
                <a:latin typeface="Arial"/>
                <a:ea typeface="Arial"/>
                <a:cs typeface="Arial"/>
                <a:sym typeface="Arial"/>
              </a:rPr>
              <a:t>recueillir les commentaires des partenaires communautaires, le cas échéant</a:t>
            </a:r>
            <a:endParaRPr sz="2100" dirty="0">
              <a:latin typeface="Arial"/>
              <a:ea typeface="Arial"/>
              <a:cs typeface="Arial"/>
              <a:sym typeface="Arial"/>
            </a:endParaRPr>
          </a:p>
          <a:p>
            <a:pPr marL="538162" lvl="0" indent="-274637" algn="l" rtl="0">
              <a:lnSpc>
                <a:spcPct val="90000"/>
              </a:lnSpc>
              <a:spcBef>
                <a:spcPts val="1000"/>
              </a:spcBef>
              <a:spcAft>
                <a:spcPts val="0"/>
              </a:spcAft>
              <a:buClr>
                <a:schemeClr val="dk1"/>
              </a:buClr>
              <a:buSzPts val="2100"/>
              <a:buFont typeface="Courier New"/>
              <a:buChar char="o"/>
            </a:pPr>
            <a:r>
              <a:rPr lang="fr-CA" sz="2100">
                <a:latin typeface="Arial"/>
                <a:ea typeface="Arial"/>
                <a:cs typeface="Arial"/>
                <a:sym typeface="Arial"/>
              </a:rPr>
              <a:t>les stratégies utilisées pour s’assurer que les données du sondage auprès des parents sont protégées, et les améliorations possibles</a:t>
            </a:r>
            <a:endParaRPr sz="1300" dirty="0"/>
          </a:p>
        </p:txBody>
      </p:sp>
      <p:sp>
        <p:nvSpPr>
          <p:cNvPr id="394" name="Google Shape;394;p24: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403035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p31:notes"/>
          <p:cNvSpPr txBox="1">
            <a:spLocks noGrp="1"/>
          </p:cNvSpPr>
          <p:nvPr>
            <p:ph type="body" idx="1"/>
          </p:nvPr>
        </p:nvSpPr>
        <p:spPr>
          <a:xfrm>
            <a:off x="731838" y="4621213"/>
            <a:ext cx="5851525" cy="3779837"/>
          </a:xfrm>
          <a:prstGeom prst="rect">
            <a:avLst/>
          </a:prstGeom>
          <a:noFill/>
          <a:ln>
            <a:noFill/>
          </a:ln>
        </p:spPr>
        <p:txBody>
          <a:bodyPr spcFirstLastPara="1" wrap="square" lIns="91425" tIns="45700" rIns="91425" bIns="45700" rtlCol="0" anchor="t" anchorCtr="0">
            <a:noAutofit/>
          </a:bodyPr>
          <a:lstStyle/>
          <a:p>
            <a:pPr marL="0" lvl="0" indent="0" algn="l" rtl="0">
              <a:lnSpc>
                <a:spcPct val="100000"/>
              </a:lnSpc>
              <a:spcBef>
                <a:spcPts val="0"/>
              </a:spcBef>
              <a:spcAft>
                <a:spcPts val="0"/>
              </a:spcAft>
              <a:buSzPts val="1400"/>
              <a:buNone/>
            </a:pPr>
            <a:endParaRPr b="1" dirty="0"/>
          </a:p>
        </p:txBody>
      </p:sp>
      <p:sp>
        <p:nvSpPr>
          <p:cNvPr id="515" name="Google Shape;515;p31: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669806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gbb364405ae_0_311:notes"/>
          <p:cNvSpPr txBox="1">
            <a:spLocks noGrp="1"/>
          </p:cNvSpPr>
          <p:nvPr>
            <p:ph type="body" idx="1"/>
          </p:nvPr>
        </p:nvSpPr>
        <p:spPr>
          <a:xfrm>
            <a:off x="731838" y="4621213"/>
            <a:ext cx="5851500" cy="3779700"/>
          </a:xfrm>
          <a:prstGeom prst="rect">
            <a:avLst/>
          </a:prstGeom>
          <a:noFill/>
          <a:ln>
            <a:noFill/>
          </a:ln>
        </p:spPr>
        <p:txBody>
          <a:bodyPr spcFirstLastPara="1" wrap="square" lIns="91425" tIns="45700" rIns="91425" bIns="45700" rtlCol="0" anchor="t" anchorCtr="0">
            <a:noAutofit/>
          </a:bodyPr>
          <a:lstStyle/>
          <a:p>
            <a:pPr algn="l" rtl="0"/>
            <a:r>
              <a:rPr lang="fr-CA" sz="1200" b="1" i="0" u="none" strike="noStrike" cap="none">
                <a:solidFill>
                  <a:schemeClr val="dk1"/>
                </a:solidFill>
                <a:effectLst/>
                <a:latin typeface="Calibri"/>
                <a:ea typeface="Calibri"/>
                <a:cs typeface="Calibri"/>
                <a:sym typeface="Calibri"/>
              </a:rPr>
              <a:t>* Veuillez communiquer avec votre gestionnaire de programmes de Partenariat en Éducation pour connaître les instructions relatives à l’inscription à l’apprentissage en ligne.</a:t>
            </a:r>
            <a:endParaRPr lang="en-US" sz="1200" b="1" i="0" u="none" strike="noStrike" cap="none">
              <a:solidFill>
                <a:schemeClr val="dk1"/>
              </a:solidFill>
              <a:effectLst/>
              <a:latin typeface="Calibri"/>
              <a:ea typeface="Calibri"/>
              <a:cs typeface="Calibri"/>
              <a:sym typeface="Calibri"/>
            </a:endParaRPr>
          </a:p>
          <a:p>
            <a:pPr rtl="0"/>
            <a:endParaRPr lang="en-US" sz="1200" b="1" i="0" u="none" strike="noStrike" cap="none">
              <a:solidFill>
                <a:schemeClr val="dk1"/>
              </a:solidFill>
              <a:effectLst/>
              <a:latin typeface="Calibri"/>
              <a:ea typeface="Calibri"/>
              <a:cs typeface="Calibri"/>
              <a:sym typeface="Calibri"/>
            </a:endParaRPr>
          </a:p>
          <a:p>
            <a:pPr rtl="0"/>
            <a:r>
              <a:rPr lang="fr-CA" sz="1200" b="1" i="0" u="none" strike="noStrike" cap="none">
                <a:solidFill>
                  <a:schemeClr val="dk1"/>
                </a:solidFill>
                <a:effectLst/>
                <a:latin typeface="Calibri"/>
                <a:ea typeface="Calibri"/>
                <a:cs typeface="Calibri"/>
                <a:sym typeface="Calibri"/>
              </a:rPr>
              <a:t>Inscription des enseignants à l’apprentissage en ligne « Bienvenue à la maternelle » </a:t>
            </a:r>
            <a:endParaRPr lang="en-US" sz="1200" b="0" i="0" u="none" strike="noStrike" cap="none">
              <a:solidFill>
                <a:schemeClr val="dk1"/>
              </a:solidFill>
              <a:effectLst/>
              <a:latin typeface="Calibri"/>
              <a:ea typeface="Calibri"/>
              <a:cs typeface="Calibri"/>
              <a:sym typeface="Calibri"/>
            </a:endParaRPr>
          </a:p>
          <a:p>
            <a:pPr lvl="0" rtl="0">
              <a:buFont typeface="Arial" panose="020B0604020202020204" pitchFamily="34" charset="0"/>
              <a:buChar char="•"/>
            </a:pPr>
            <a:r>
              <a:rPr lang="fr-CA" sz="1200" b="0" i="0" u="none" strike="noStrike" cap="none">
                <a:solidFill>
                  <a:schemeClr val="dk1"/>
                </a:solidFill>
                <a:effectLst/>
                <a:latin typeface="Calibri"/>
                <a:ea typeface="Calibri"/>
                <a:cs typeface="Calibri"/>
                <a:sym typeface="Calibri"/>
              </a:rPr>
              <a:t>Visitez le site partenariateneducation.ca</a:t>
            </a:r>
          </a:p>
          <a:p>
            <a:pPr lvl="0" rtl="0">
              <a:buFont typeface="Arial" panose="020B0604020202020204" pitchFamily="34" charset="0"/>
              <a:buChar char="•"/>
            </a:pPr>
            <a:r>
              <a:rPr lang="fr-CA" sz="1200" b="0" i="0" u="none" strike="noStrike" cap="none">
                <a:solidFill>
                  <a:schemeClr val="dk1"/>
                </a:solidFill>
                <a:effectLst/>
                <a:latin typeface="Calibri"/>
                <a:ea typeface="Calibri"/>
                <a:cs typeface="Calibri"/>
                <a:sym typeface="Calibri"/>
              </a:rPr>
              <a:t>Sélectionnez le programme « Bienvenue à la maternelle » </a:t>
            </a:r>
          </a:p>
          <a:p>
            <a:pPr lvl="0" rtl="0">
              <a:buFont typeface="Arial" panose="020B0604020202020204" pitchFamily="34" charset="0"/>
              <a:buChar char="•"/>
            </a:pPr>
            <a:r>
              <a:rPr lang="fr-CA" sz="1200" b="0" i="0" u="none" strike="noStrike" cap="none">
                <a:solidFill>
                  <a:schemeClr val="dk1"/>
                </a:solidFill>
                <a:effectLst/>
                <a:latin typeface="Calibri"/>
                <a:ea typeface="Calibri"/>
                <a:cs typeface="Calibri"/>
                <a:sym typeface="Calibri"/>
              </a:rPr>
              <a:t>Cliquez sur « Inscrivez-vous dès maintenant » et suivez les instructions fournies par votre gestionnaire de programmes.</a:t>
            </a:r>
          </a:p>
          <a:p>
            <a:pPr rtl="0"/>
            <a:r>
              <a:rPr lang="fr-CA" sz="1200" b="0" i="0" u="none" strike="noStrike" cap="none">
                <a:solidFill>
                  <a:schemeClr val="dk1"/>
                </a:solidFill>
                <a:effectLst/>
                <a:latin typeface="Calibri"/>
                <a:ea typeface="Calibri"/>
                <a:cs typeface="Calibri"/>
                <a:sym typeface="Calibri"/>
              </a:rPr>
              <a:t> </a:t>
            </a:r>
          </a:p>
          <a:p>
            <a:pPr rtl="0"/>
            <a:r>
              <a:rPr lang="fr-CA" sz="1200" b="0" i="0" u="none" strike="noStrike" cap="none">
                <a:solidFill>
                  <a:schemeClr val="dk1"/>
                </a:solidFill>
                <a:effectLst/>
                <a:latin typeface="Calibri"/>
                <a:ea typeface="Calibri"/>
                <a:cs typeface="Calibri"/>
                <a:sym typeface="Calibri"/>
              </a:rPr>
              <a:t>Si vous éprouvez des difficultés à vous inscrire, veuillez envoyer un courriel à </a:t>
            </a:r>
            <a:r>
              <a:rPr lang="fr-CA" sz="1200" b="0" i="0" u="sng" strike="noStrike" cap="none">
                <a:solidFill>
                  <a:schemeClr val="dk1"/>
                </a:solidFill>
                <a:effectLst/>
                <a:latin typeface="Calibri"/>
                <a:ea typeface="Calibri"/>
                <a:cs typeface="Calibri"/>
                <a:sym typeface="Calibri"/>
                <a:hlinkClick r:id="rId3"/>
              </a:rPr>
              <a:t>registration@thelearningpartnership.ca</a:t>
            </a:r>
            <a:r>
              <a:rPr lang="fr-CA" sz="1200" b="0" i="0" u="none" strike="noStrike" cap="none">
                <a:solidFill>
                  <a:schemeClr val="dk1"/>
                </a:solidFill>
                <a:effectLst/>
                <a:latin typeface="Calibri"/>
                <a:ea typeface="Calibri"/>
                <a:cs typeface="Calibri"/>
                <a:sym typeface="Calibri"/>
              </a:rPr>
              <a:t> ou communiquez avec votre gestionnaire de programmes local.</a:t>
            </a:r>
          </a:p>
        </p:txBody>
      </p:sp>
      <p:sp>
        <p:nvSpPr>
          <p:cNvPr id="473" name="Google Shape;473;gbb364405ae_0_311: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639949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b229de6e4f_0_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 name="Google Shape;149;gb229de6e4f_0_0:notes"/>
          <p:cNvSpPr txBox="1">
            <a:spLocks noGrp="1"/>
          </p:cNvSpPr>
          <p:nvPr>
            <p:ph type="body" idx="1"/>
          </p:nvPr>
        </p:nvSpPr>
        <p:spPr>
          <a:xfrm>
            <a:off x="731838" y="4621213"/>
            <a:ext cx="5851500" cy="3779700"/>
          </a:xfrm>
          <a:prstGeom prst="rect">
            <a:avLst/>
          </a:prstGeom>
          <a:noFill/>
          <a:ln>
            <a:noFill/>
          </a:ln>
        </p:spPr>
        <p:txBody>
          <a:bodyPr spcFirstLastPara="1" wrap="square" lIns="91425" tIns="45700" rIns="91425" bIns="45700" rtlCol="0" anchor="t" anchorCtr="0">
            <a:noAutofit/>
          </a:bodyPr>
          <a:lstStyle/>
          <a:p>
            <a:pPr marL="0" lvl="0" indent="0" algn="l" rtl="0">
              <a:lnSpc>
                <a:spcPct val="100000"/>
              </a:lnSpc>
              <a:spcBef>
                <a:spcPts val="0"/>
              </a:spcBef>
              <a:spcAft>
                <a:spcPts val="0"/>
              </a:spcAft>
              <a:buSzPts val="1400"/>
              <a:buNone/>
            </a:pPr>
            <a:endParaRPr dirty="0"/>
          </a:p>
        </p:txBody>
      </p:sp>
      <p:sp>
        <p:nvSpPr>
          <p:cNvPr id="150" name="Google Shape;150;gb229de6e4f_0_0:notes"/>
          <p:cNvSpPr txBox="1">
            <a:spLocks noGrp="1"/>
          </p:cNvSpPr>
          <p:nvPr>
            <p:ph type="sldNum" idx="12"/>
          </p:nvPr>
        </p:nvSpPr>
        <p:spPr>
          <a:xfrm>
            <a:off x="4143375" y="9120188"/>
            <a:ext cx="3170100" cy="480900"/>
          </a:xfrm>
          <a:prstGeom prst="rect">
            <a:avLst/>
          </a:prstGeom>
          <a:noFill/>
          <a:ln>
            <a:noFill/>
          </a:ln>
        </p:spPr>
        <p:txBody>
          <a:bodyPr spcFirstLastPara="1" wrap="square" lIns="91425" tIns="45700" rIns="91425" bIns="45700" rtlCol="0" anchor="b" anchorCtr="0">
            <a:noAutofit/>
          </a:bodyPr>
          <a:lstStyle/>
          <a:p>
            <a:pPr algn="r" rtl="0">
              <a:buSzPts val="1400"/>
            </a:pPr>
            <a:fld id="{00000000-1234-1234-1234-123412341234}" type="slidenum">
              <a:rPr lang="en-US"/>
              <a:pPr algn="r">
                <a:buSzPts val="1400"/>
              </a:pPr>
              <a:t>4</a:t>
            </a:fld>
            <a:endParaRPr/>
          </a:p>
        </p:txBody>
      </p:sp>
    </p:spTree>
    <p:extLst>
      <p:ext uri="{BB962C8B-B14F-4D97-AF65-F5344CB8AC3E}">
        <p14:creationId xmlns:p14="http://schemas.microsoft.com/office/powerpoint/2010/main" val="27086079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gbb364405ae_0_311:notes"/>
          <p:cNvSpPr txBox="1">
            <a:spLocks noGrp="1"/>
          </p:cNvSpPr>
          <p:nvPr>
            <p:ph type="body" idx="1"/>
          </p:nvPr>
        </p:nvSpPr>
        <p:spPr>
          <a:xfrm>
            <a:off x="731838" y="4621213"/>
            <a:ext cx="5851500" cy="3779700"/>
          </a:xfrm>
          <a:prstGeom prst="rect">
            <a:avLst/>
          </a:prstGeom>
          <a:noFill/>
          <a:ln>
            <a:noFill/>
          </a:ln>
        </p:spPr>
        <p:txBody>
          <a:bodyPr spcFirstLastPara="1" wrap="square" lIns="91425" tIns="45700" rIns="91425" bIns="45700" rtlCol="0" anchor="t" anchorCtr="0">
            <a:noAutofit/>
          </a:bodyPr>
          <a:lstStyle/>
          <a:p>
            <a:pPr algn="l" rtl="0"/>
            <a:endParaRPr lang="en-US" sz="1200" b="0" i="0" u="none" strike="noStrike" cap="none" dirty="0">
              <a:solidFill>
                <a:schemeClr val="dk1"/>
              </a:solidFill>
              <a:effectLst/>
              <a:latin typeface="Calibri"/>
              <a:ea typeface="Calibri"/>
              <a:cs typeface="Calibri"/>
              <a:sym typeface="Calibri"/>
            </a:endParaRPr>
          </a:p>
        </p:txBody>
      </p:sp>
      <p:sp>
        <p:nvSpPr>
          <p:cNvPr id="473" name="Google Shape;473;gbb364405ae_0_311: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955676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p29: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0" name="Google Shape;490;p29:notes"/>
          <p:cNvSpPr txBox="1">
            <a:spLocks noGrp="1"/>
          </p:cNvSpPr>
          <p:nvPr>
            <p:ph type="body" idx="1"/>
          </p:nvPr>
        </p:nvSpPr>
        <p:spPr>
          <a:xfrm>
            <a:off x="731838" y="4621213"/>
            <a:ext cx="5851525" cy="3779837"/>
          </a:xfrm>
          <a:prstGeom prst="rect">
            <a:avLst/>
          </a:prstGeom>
          <a:noFill/>
          <a:ln>
            <a:noFill/>
          </a:ln>
        </p:spPr>
        <p:txBody>
          <a:bodyPr spcFirstLastPara="1" wrap="square" lIns="91425" tIns="45700" rIns="91425" bIns="45700" rtlCol="0" anchor="t" anchorCtr="0">
            <a:noAutofit/>
          </a:bodyPr>
          <a:lstStyle/>
          <a:p>
            <a:pPr marL="0" lvl="0" indent="0" algn="l" rtl="0">
              <a:lnSpc>
                <a:spcPct val="100000"/>
              </a:lnSpc>
              <a:spcBef>
                <a:spcPts val="0"/>
              </a:spcBef>
              <a:spcAft>
                <a:spcPts val="0"/>
              </a:spcAft>
              <a:buSzPts val="1400"/>
              <a:buNone/>
            </a:pPr>
            <a:r>
              <a:rPr lang="fr-CA" b="1"/>
              <a:t>Communiquez avec votre gestionnaire de programmes de Partenariat en Éducation pour obtenir une copie du programme scolaire pour la maternelle en fonction du programme provincial.</a:t>
            </a:r>
          </a:p>
          <a:p>
            <a:pPr marL="0" lvl="0" indent="0" algn="l" rtl="0">
              <a:lnSpc>
                <a:spcPct val="100000"/>
              </a:lnSpc>
              <a:spcBef>
                <a:spcPts val="0"/>
              </a:spcBef>
              <a:spcAft>
                <a:spcPts val="0"/>
              </a:spcAft>
              <a:buSzPts val="1400"/>
              <a:buNone/>
            </a:pPr>
            <a:endParaRPr lang="en-CA"/>
          </a:p>
          <a:p>
            <a:pPr marL="0" lvl="0" indent="0" algn="l" rtl="0">
              <a:lnSpc>
                <a:spcPct val="100000"/>
              </a:lnSpc>
              <a:spcBef>
                <a:spcPts val="0"/>
              </a:spcBef>
              <a:spcAft>
                <a:spcPts val="0"/>
              </a:spcAft>
              <a:buSzPts val="1400"/>
              <a:buNone/>
            </a:pPr>
            <a:r>
              <a:rPr lang="fr-CA"/>
              <a:t>Le document « Liens avec le programme scolaire pour les enseignants de maternelle » est un ensemble de plus de 50 activités dans 5 domaines (littératie, mathématiques, musique et mouvements, jeu sensoriel et exploration créative) qui s’inscrivent dans les programmes de maternelle. Il permet d’étendre le lien qui existe entre l’école et la maison en utilisant les ressources contenues dans le sac « Bienvenue à la maternelle ».</a:t>
            </a:r>
          </a:p>
          <a:p>
            <a:pPr marL="0" lvl="0" indent="0" algn="l" rtl="0">
              <a:lnSpc>
                <a:spcPct val="100000"/>
              </a:lnSpc>
              <a:spcBef>
                <a:spcPts val="0"/>
              </a:spcBef>
              <a:spcAft>
                <a:spcPts val="0"/>
              </a:spcAft>
              <a:buSzPts val="1400"/>
              <a:buNone/>
            </a:pPr>
            <a:endParaRPr lang="en-CA"/>
          </a:p>
          <a:p>
            <a:pPr marL="0" lvl="0" indent="0" algn="l" rtl="0">
              <a:lnSpc>
                <a:spcPct val="100000"/>
              </a:lnSpc>
              <a:spcBef>
                <a:spcPts val="0"/>
              </a:spcBef>
              <a:spcAft>
                <a:spcPts val="0"/>
              </a:spcAft>
              <a:buSzPts val="1400"/>
              <a:buNone/>
            </a:pPr>
            <a:endParaRPr/>
          </a:p>
        </p:txBody>
      </p:sp>
      <p:sp>
        <p:nvSpPr>
          <p:cNvPr id="491" name="Google Shape;491;p29:notes"/>
          <p:cNvSpPr txBox="1">
            <a:spLocks noGrp="1"/>
          </p:cNvSpPr>
          <p:nvPr>
            <p:ph type="sldNum" idx="12"/>
          </p:nvPr>
        </p:nvSpPr>
        <p:spPr>
          <a:xfrm>
            <a:off x="4143375" y="9120188"/>
            <a:ext cx="3170238" cy="481012"/>
          </a:xfrm>
          <a:prstGeom prst="rect">
            <a:avLst/>
          </a:prstGeom>
          <a:noFill/>
          <a:ln>
            <a:noFill/>
          </a:ln>
        </p:spPr>
        <p:txBody>
          <a:bodyPr spcFirstLastPara="1" wrap="square" lIns="91425" tIns="45700" rIns="91425" bIns="45700" rtlCol="0" anchor="b" anchorCtr="0">
            <a:noAutofit/>
          </a:bodyPr>
          <a:lstStyle/>
          <a:p>
            <a:pPr algn="r" rtl="0">
              <a:buSzPts val="1400"/>
            </a:pPr>
            <a:fld id="{00000000-1234-1234-1234-123412341234}" type="slidenum">
              <a:rPr lang="en-US"/>
              <a:pPr algn="r" rtl="0">
                <a:buSzPts val="1400"/>
              </a:pPr>
              <a:t>41</a:t>
            </a:fld>
            <a:endParaRPr/>
          </a:p>
        </p:txBody>
      </p:sp>
    </p:spTree>
    <p:extLst>
      <p:ext uri="{BB962C8B-B14F-4D97-AF65-F5344CB8AC3E}">
        <p14:creationId xmlns:p14="http://schemas.microsoft.com/office/powerpoint/2010/main" val="31138038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p28:notes"/>
          <p:cNvSpPr txBox="1">
            <a:spLocks noGrp="1"/>
          </p:cNvSpPr>
          <p:nvPr>
            <p:ph type="body" idx="1"/>
          </p:nvPr>
        </p:nvSpPr>
        <p:spPr>
          <a:xfrm>
            <a:off x="731838" y="4621213"/>
            <a:ext cx="5851525" cy="3779837"/>
          </a:xfrm>
          <a:prstGeom prst="rect">
            <a:avLst/>
          </a:prstGeom>
          <a:noFill/>
          <a:ln>
            <a:noFill/>
          </a:ln>
        </p:spPr>
        <p:txBody>
          <a:bodyPr spcFirstLastPara="1" wrap="square" lIns="91425" tIns="45700" rIns="91425" bIns="45700" rtlCol="0" anchor="t" anchorCtr="0">
            <a:noAutofit/>
          </a:bodyPr>
          <a:lstStyle/>
          <a:p>
            <a:pPr marL="0" lvl="0" indent="0" algn="l" rtl="0">
              <a:lnSpc>
                <a:spcPct val="100000"/>
              </a:lnSpc>
              <a:spcBef>
                <a:spcPts val="0"/>
              </a:spcBef>
              <a:spcAft>
                <a:spcPts val="0"/>
              </a:spcAft>
              <a:buSzPts val="1400"/>
              <a:buNone/>
            </a:pPr>
            <a:r>
              <a:rPr lang="fr-CA" sz="1200" b="0" i="0" u="none" strike="noStrike" cap="none">
                <a:solidFill>
                  <a:schemeClr val="dk1"/>
                </a:solidFill>
                <a:effectLst/>
                <a:latin typeface="Calibri"/>
                <a:ea typeface="Calibri"/>
                <a:cs typeface="Calibri"/>
                <a:sym typeface="Calibri"/>
              </a:rPr>
              <a:t>Le livre de cuisine familial propose des recettes de collations faciles (par exemple, un parfait au yaourt) que vous pouvez utiliser dans un atelier sur les choix sains, ainsi que des idées d’activités à faire en classe et en famille tout au long de l’année et qui sont liées au programme scolaire sur la santé. Nous vous encourageons à présenter ce livre de recettes aux familles. </a:t>
            </a:r>
          </a:p>
          <a:p>
            <a:pPr marL="0" lvl="0" indent="0" algn="l" rtl="0">
              <a:lnSpc>
                <a:spcPct val="100000"/>
              </a:lnSpc>
              <a:spcBef>
                <a:spcPts val="0"/>
              </a:spcBef>
              <a:spcAft>
                <a:spcPts val="0"/>
              </a:spcAft>
              <a:buSzPts val="1400"/>
              <a:buNone/>
            </a:pPr>
            <a:endParaRPr lang="en-CA" sz="1200" b="0" i="0" u="none" strike="noStrike" cap="none" dirty="0">
              <a:solidFill>
                <a:schemeClr val="dk1"/>
              </a:solidFill>
              <a:effectLst/>
              <a:latin typeface="Calibri"/>
              <a:ea typeface="Calibri"/>
              <a:cs typeface="Calibri"/>
              <a:sym typeface="Calibri"/>
            </a:endParaRPr>
          </a:p>
          <a:p>
            <a:pPr marL="0" lvl="0" indent="0" algn="l" rtl="0">
              <a:lnSpc>
                <a:spcPct val="100000"/>
              </a:lnSpc>
              <a:spcBef>
                <a:spcPts val="0"/>
              </a:spcBef>
              <a:spcAft>
                <a:spcPts val="0"/>
              </a:spcAft>
              <a:buSzPts val="1400"/>
              <a:buNone/>
            </a:pPr>
            <a:r>
              <a:rPr lang="fr-CA" sz="1200" b="0" i="0" u="none" strike="noStrike" cap="none">
                <a:solidFill>
                  <a:schemeClr val="dk1"/>
                </a:solidFill>
                <a:effectLst/>
                <a:latin typeface="Calibri"/>
                <a:ea typeface="Calibri"/>
                <a:cs typeface="Calibri"/>
                <a:sym typeface="Calibri"/>
              </a:rPr>
              <a:t>Vous pouvez accéder aux sections suivantes sur notre site Web :</a:t>
            </a:r>
            <a:r>
              <a:rPr lang="fr-CA" sz="1200" b="1" i="0" u="none" strike="noStrike" cap="none">
                <a:solidFill>
                  <a:schemeClr val="dk1"/>
                </a:solidFill>
                <a:effectLst/>
                <a:latin typeface="Calibri"/>
                <a:ea typeface="Calibri"/>
                <a:cs typeface="Calibri"/>
                <a:sym typeface="Calibri"/>
              </a:rPr>
              <a:t> https://www.thelearningpartnership.ca/programmes/bienvenue-a-la-maternelle/livre-de-cuisine-familial?lang=fr-CA</a:t>
            </a:r>
            <a:br>
              <a:rPr lang="en-CA" dirty="0">
                <a:effectLst/>
              </a:rPr>
            </a:br>
            <a:endParaRPr lang="en-CA" sz="1200" b="0" i="0" u="sng" strike="noStrike" cap="none" dirty="0">
              <a:solidFill>
                <a:schemeClr val="tx1"/>
              </a:solidFill>
              <a:effectLst/>
              <a:latin typeface="Calibri"/>
              <a:ea typeface="Calibri"/>
              <a:cs typeface="Calibri"/>
              <a:sym typeface="Calibri"/>
            </a:endParaRPr>
          </a:p>
          <a:p>
            <a:pPr marL="171450" lvl="0" indent="-171450" algn="l" rtl="0">
              <a:lnSpc>
                <a:spcPct val="100000"/>
              </a:lnSpc>
              <a:spcBef>
                <a:spcPts val="0"/>
              </a:spcBef>
              <a:spcAft>
                <a:spcPts val="0"/>
              </a:spcAft>
              <a:buSzPts val="1400"/>
              <a:buFont typeface="Arial" panose="020B0604020202020204" pitchFamily="34" charset="0"/>
              <a:buChar char="•"/>
            </a:pPr>
            <a:r>
              <a:rPr lang="fr-CA" sz="1200" b="0" i="0" u="none" strike="noStrike" cap="none">
                <a:solidFill>
                  <a:schemeClr val="tx1"/>
                </a:solidFill>
                <a:effectLst/>
                <a:latin typeface="Calibri"/>
                <a:ea typeface="Calibri"/>
                <a:cs typeface="Calibri"/>
                <a:sym typeface="Calibri"/>
              </a:rPr>
              <a:t>« Bienvenue à la maternelle » et Cuisiner ensemble</a:t>
            </a:r>
          </a:p>
          <a:p>
            <a:pPr marL="171450" lvl="0" indent="-171450" algn="l" rtl="0">
              <a:lnSpc>
                <a:spcPct val="100000"/>
              </a:lnSpc>
              <a:spcBef>
                <a:spcPts val="0"/>
              </a:spcBef>
              <a:spcAft>
                <a:spcPts val="0"/>
              </a:spcAft>
              <a:buSzPts val="1400"/>
              <a:buFont typeface="Arial" panose="020B0604020202020204" pitchFamily="34" charset="0"/>
              <a:buChar char="•"/>
            </a:pPr>
            <a:r>
              <a:rPr lang="fr-CA" sz="1200" b="0" i="0" u="none" strike="noStrike" cap="none">
                <a:solidFill>
                  <a:schemeClr val="tx1"/>
                </a:solidFill>
                <a:effectLst/>
                <a:latin typeface="Calibri"/>
                <a:ea typeface="Calibri"/>
                <a:cs typeface="Calibri"/>
                <a:sym typeface="Calibri"/>
              </a:rPr>
              <a:t>Saines habitudes alimentaires	</a:t>
            </a:r>
          </a:p>
          <a:p>
            <a:pPr marL="171450" lvl="0" indent="-171450" algn="l" rtl="0">
              <a:lnSpc>
                <a:spcPct val="100000"/>
              </a:lnSpc>
              <a:spcBef>
                <a:spcPts val="0"/>
              </a:spcBef>
              <a:spcAft>
                <a:spcPts val="0"/>
              </a:spcAft>
              <a:buSzPts val="1400"/>
              <a:buFont typeface="Arial" panose="020B0604020202020204" pitchFamily="34" charset="0"/>
              <a:buChar char="•"/>
            </a:pPr>
            <a:r>
              <a:rPr lang="fr-CA" sz="1200" b="0" i="0" u="none" strike="noStrike" cap="none">
                <a:solidFill>
                  <a:schemeClr val="tx1"/>
                </a:solidFill>
                <a:effectLst/>
                <a:latin typeface="Calibri"/>
                <a:ea typeface="Calibri"/>
                <a:cs typeface="Calibri"/>
                <a:sym typeface="Calibri"/>
              </a:rPr>
              <a:t>Sécurité dans la cuisine</a:t>
            </a:r>
          </a:p>
          <a:p>
            <a:pPr marL="171450" lvl="0" indent="-171450" algn="l" rtl="0">
              <a:lnSpc>
                <a:spcPct val="100000"/>
              </a:lnSpc>
              <a:spcBef>
                <a:spcPts val="0"/>
              </a:spcBef>
              <a:spcAft>
                <a:spcPts val="0"/>
              </a:spcAft>
              <a:buSzPts val="1400"/>
              <a:buFont typeface="Arial" panose="020B0604020202020204" pitchFamily="34" charset="0"/>
              <a:buChar char="•"/>
            </a:pPr>
            <a:r>
              <a:rPr lang="fr-CA" sz="1200" b="0" i="0" u="none" strike="noStrike" cap="none">
                <a:solidFill>
                  <a:schemeClr val="tx1"/>
                </a:solidFill>
                <a:effectLst/>
                <a:latin typeface="Calibri"/>
                <a:ea typeface="Calibri"/>
                <a:cs typeface="Calibri"/>
                <a:sym typeface="Calibri"/>
              </a:rPr>
              <a:t>Recettes	</a:t>
            </a:r>
          </a:p>
          <a:p>
            <a:pPr marL="171450" lvl="0" indent="-171450" algn="l" rtl="0">
              <a:lnSpc>
                <a:spcPct val="100000"/>
              </a:lnSpc>
              <a:spcBef>
                <a:spcPts val="0"/>
              </a:spcBef>
              <a:spcAft>
                <a:spcPts val="0"/>
              </a:spcAft>
              <a:buSzPts val="1400"/>
              <a:buFont typeface="Arial" panose="020B0604020202020204" pitchFamily="34" charset="0"/>
              <a:buChar char="•"/>
            </a:pPr>
            <a:r>
              <a:rPr lang="fr-CA" sz="1200" b="0" i="0" u="none" strike="noStrike" cap="none">
                <a:solidFill>
                  <a:schemeClr val="tx1"/>
                </a:solidFill>
                <a:effectLst/>
                <a:latin typeface="Calibri"/>
                <a:ea typeface="Calibri"/>
                <a:cs typeface="Calibri"/>
                <a:sym typeface="Calibri"/>
              </a:rPr>
              <a:t>Planifier les repas ensemble	</a:t>
            </a:r>
          </a:p>
          <a:p>
            <a:pPr marL="171450" lvl="0" indent="-171450" algn="l" rtl="0">
              <a:lnSpc>
                <a:spcPct val="100000"/>
              </a:lnSpc>
              <a:spcBef>
                <a:spcPts val="0"/>
              </a:spcBef>
              <a:spcAft>
                <a:spcPts val="0"/>
              </a:spcAft>
              <a:buSzPts val="1400"/>
              <a:buFont typeface="Arial" panose="020B0604020202020204" pitchFamily="34" charset="0"/>
              <a:buChar char="•"/>
            </a:pPr>
            <a:r>
              <a:rPr lang="fr-CA" sz="1200" b="0" i="0" u="none" strike="noStrike" cap="none">
                <a:solidFill>
                  <a:schemeClr val="tx1"/>
                </a:solidFill>
                <a:effectLst/>
                <a:latin typeface="Calibri"/>
                <a:ea typeface="Calibri"/>
                <a:cs typeface="Calibri"/>
                <a:sym typeface="Calibri"/>
              </a:rPr>
              <a:t>Liste de livres</a:t>
            </a:r>
            <a:endParaRPr b="0" u="none" dirty="0">
              <a:solidFill>
                <a:schemeClr val="tx1"/>
              </a:solidFill>
            </a:endParaRPr>
          </a:p>
        </p:txBody>
      </p:sp>
      <p:sp>
        <p:nvSpPr>
          <p:cNvPr id="498" name="Google Shape;498;p28: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251074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p33:notes"/>
          <p:cNvSpPr txBox="1">
            <a:spLocks noGrp="1"/>
          </p:cNvSpPr>
          <p:nvPr>
            <p:ph type="body" idx="1"/>
          </p:nvPr>
        </p:nvSpPr>
        <p:spPr>
          <a:xfrm>
            <a:off x="731838" y="4621213"/>
            <a:ext cx="5851525" cy="3779837"/>
          </a:xfrm>
          <a:prstGeom prst="rect">
            <a:avLst/>
          </a:prstGeom>
          <a:noFill/>
          <a:ln>
            <a:noFill/>
          </a:ln>
        </p:spPr>
        <p:txBody>
          <a:bodyPr spcFirstLastPara="1" wrap="square" lIns="91425" tIns="45700" rIns="91425" bIns="45700" rtlCol="0" anchor="t" anchorCtr="0">
            <a:noAutofit/>
          </a:bodyPr>
          <a:lstStyle/>
          <a:p>
            <a:pPr marL="0" lvl="0" indent="0" algn="l" rtl="0">
              <a:lnSpc>
                <a:spcPct val="100000"/>
              </a:lnSpc>
              <a:spcBef>
                <a:spcPts val="0"/>
              </a:spcBef>
              <a:spcAft>
                <a:spcPts val="0"/>
              </a:spcAft>
              <a:buSzPts val="1400"/>
              <a:buNone/>
            </a:pPr>
            <a:endParaRPr dirty="0"/>
          </a:p>
        </p:txBody>
      </p:sp>
      <p:sp>
        <p:nvSpPr>
          <p:cNvPr id="525" name="Google Shape;525;p33: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449522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c47b137159_0_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 name="Google Shape;160;gc47b137159_0_0:notes"/>
          <p:cNvSpPr txBox="1">
            <a:spLocks noGrp="1"/>
          </p:cNvSpPr>
          <p:nvPr>
            <p:ph type="body" idx="1"/>
          </p:nvPr>
        </p:nvSpPr>
        <p:spPr>
          <a:xfrm>
            <a:off x="731838" y="4621213"/>
            <a:ext cx="5851500" cy="3779700"/>
          </a:xfrm>
          <a:prstGeom prst="rect">
            <a:avLst/>
          </a:prstGeom>
          <a:noFill/>
          <a:ln>
            <a:noFill/>
          </a:ln>
        </p:spPr>
        <p:txBody>
          <a:bodyPr spcFirstLastPara="1" wrap="square" lIns="91425" tIns="45700" rIns="91425" bIns="45700" rtlCol="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CA" sz="1200" b="1">
                <a:latin typeface="Frutiger LT Std 57 Condensed" charset="0"/>
                <a:ea typeface="Frutiger LT Std 57 Condensed" charset="0"/>
                <a:cs typeface="Frutiger LT Std 57 Condensed" charset="0"/>
              </a:rPr>
              <a:t>Caractéristiques du programme de Partenariat en Éducation :</a:t>
            </a:r>
            <a:r>
              <a:rPr lang="fr-CA" sz="1200">
                <a:latin typeface="Frutiger LT Std 57 Condensed" charset="0"/>
                <a:ea typeface="Frutiger LT Std 57 Condensed" charset="0"/>
                <a:cs typeface="Frutiger LT Std 57 Condensed" charset="0"/>
              </a:rPr>
              <a:t> </a:t>
            </a:r>
            <a:r>
              <a:rPr lang="fr-CA" sz="1200">
                <a:solidFill>
                  <a:srgbClr val="6A89BC"/>
                </a:solidFill>
                <a:latin typeface="Frutiger LT Std 57 Condensed" charset="0"/>
                <a:ea typeface="Frutiger LT Std 57 Condensed" charset="0"/>
                <a:cs typeface="Frutiger LT Std 57 Condensed" charset="0"/>
              </a:rPr>
              <a:t>enfants d’âge préscolaire (de la maternelle à la 8</a:t>
            </a:r>
            <a:r>
              <a:rPr lang="fr-CA" sz="1200">
                <a:latin typeface="Frutiger LT Std 57 Condensed" charset="0"/>
                <a:ea typeface="Frutiger LT Std 57 Condensed" charset="0"/>
                <a:cs typeface="Frutiger LT Std 57 Condensed" charset="0"/>
              </a:rPr>
              <a:t>e</a:t>
            </a:r>
            <a:r>
              <a:rPr lang="fr-CA" sz="1200">
                <a:solidFill>
                  <a:srgbClr val="6A89BC"/>
                </a:solidFill>
                <a:latin typeface="Frutiger LT Std 57 Condensed" charset="0"/>
                <a:ea typeface="Frutiger LT Std 57 Condensed" charset="0"/>
                <a:cs typeface="Frutiger LT Std 57 Condensed" charset="0"/>
              </a:rPr>
              <a:t> année) </a:t>
            </a:r>
            <a:r>
              <a:rPr lang="fr-CA" sz="1200">
                <a:latin typeface="Frutiger LT Std 57 Condensed" charset="0"/>
                <a:ea typeface="Frutiger LT Std 57 Condensed" charset="0"/>
                <a:cs typeface="Frutiger LT Std 57 Condensed" charset="0"/>
              </a:rPr>
              <a:t>◆</a:t>
            </a:r>
            <a:r>
              <a:rPr lang="fr-CA" sz="1200">
                <a:solidFill>
                  <a:srgbClr val="6A89BC"/>
                </a:solidFill>
                <a:latin typeface="Frutiger LT Std 57 Condensed" charset="0"/>
                <a:ea typeface="Frutiger LT Std 57 Condensed" charset="0"/>
                <a:cs typeface="Frutiger LT Std 57 Condensed" charset="0"/>
              </a:rPr>
              <a:t> apprentissage fondé sur l’expérience, l’investigation et le jeu </a:t>
            </a:r>
            <a:r>
              <a:rPr lang="fr-CA" sz="1200">
                <a:latin typeface="Frutiger LT Std 57 Condensed" charset="0"/>
                <a:ea typeface="Frutiger LT Std 57 Condensed" charset="0"/>
                <a:cs typeface="Frutiger LT Std 57 Condensed" charset="0"/>
              </a:rPr>
              <a:t>◆</a:t>
            </a:r>
            <a:r>
              <a:rPr lang="fr-CA" sz="1200">
                <a:solidFill>
                  <a:srgbClr val="6A89BC"/>
                </a:solidFill>
                <a:latin typeface="Frutiger LT Std 57 Condensed" charset="0"/>
                <a:ea typeface="Frutiger LT Std 57 Condensed" charset="0"/>
                <a:cs typeface="Frutiger LT Std 57 Condensed" charset="0"/>
              </a:rPr>
              <a:t> s’inscrit dans le programme scolaire public </a:t>
            </a:r>
            <a:r>
              <a:rPr lang="fr-CA" sz="1200">
                <a:latin typeface="Frutiger LT Std 57 Condensed" charset="0"/>
                <a:ea typeface="Frutiger LT Std 57 Condensed" charset="0"/>
                <a:cs typeface="Frutiger LT Std 57 Condensed" charset="0"/>
              </a:rPr>
              <a:t>◆</a:t>
            </a:r>
            <a:r>
              <a:rPr lang="fr-CA" sz="1200">
                <a:solidFill>
                  <a:srgbClr val="6A89BC"/>
                </a:solidFill>
                <a:latin typeface="Frutiger LT Std 57 Condensed" charset="0"/>
                <a:ea typeface="Frutiger LT Std 57 Condensed" charset="0"/>
                <a:cs typeface="Frutiger LT Std 57 Condensed" charset="0"/>
              </a:rPr>
              <a:t> offert par les enseignants </a:t>
            </a:r>
            <a:r>
              <a:rPr lang="fr-CA" sz="1200">
                <a:latin typeface="Frutiger LT Std 57 Condensed" charset="0"/>
                <a:ea typeface="Frutiger LT Std 57 Condensed" charset="0"/>
                <a:cs typeface="Frutiger LT Std 57 Condensed" charset="0"/>
              </a:rPr>
              <a:t>◆</a:t>
            </a:r>
            <a:r>
              <a:rPr lang="fr-CA" sz="1200">
                <a:solidFill>
                  <a:srgbClr val="6A89BC"/>
                </a:solidFill>
                <a:latin typeface="Frutiger LT Std 57 Condensed" charset="0"/>
                <a:ea typeface="Frutiger LT Std 57 Condensed" charset="0"/>
                <a:cs typeface="Frutiger LT Std 57 Condensed" charset="0"/>
              </a:rPr>
              <a:t> compétences en science, technologie, ingénierie, arts et mathématiques, et compétences globales </a:t>
            </a:r>
            <a:r>
              <a:rPr lang="fr-CA" sz="1200">
                <a:latin typeface="Frutiger LT Std 57 Condensed" charset="0"/>
                <a:ea typeface="Frutiger LT Std 57 Condensed" charset="0"/>
                <a:cs typeface="Frutiger LT Std 57 Condensed" charset="0"/>
              </a:rPr>
              <a:t>◆</a:t>
            </a:r>
            <a:r>
              <a:rPr lang="fr-CA" sz="1200">
                <a:solidFill>
                  <a:srgbClr val="6A89BC"/>
                </a:solidFill>
                <a:latin typeface="Frutiger LT Std 57 Condensed" charset="0"/>
                <a:ea typeface="Frutiger LT Std 57 Condensed" charset="0"/>
                <a:cs typeface="Frutiger LT Std 57 Condensed" charset="0"/>
              </a:rPr>
              <a:t> inclusif, diversifié et représentatif </a:t>
            </a:r>
            <a:r>
              <a:rPr lang="fr-CA" sz="1200">
                <a:latin typeface="Frutiger LT Std 57 Condensed" charset="0"/>
                <a:ea typeface="Frutiger LT Std 57 Condensed" charset="0"/>
                <a:cs typeface="Frutiger LT Std 57 Condensed" charset="0"/>
              </a:rPr>
              <a:t>◆ accès égal et équitable ◆ liens avec l’éducation au choix de carrière, les expériences concrètes et l’avenir du travail</a:t>
            </a:r>
            <a:endParaRPr lang="en-US" sz="1200" dirty="0">
              <a:latin typeface="Frutiger LT Std 57 Condensed" charset="0"/>
              <a:ea typeface="Frutiger LT Std 57 Condensed" charset="0"/>
              <a:cs typeface="Frutiger LT Std 57 Condensed" charset="0"/>
            </a:endParaRPr>
          </a:p>
          <a:p>
            <a:pPr marL="0" lvl="0" indent="0" algn="l" rtl="0">
              <a:lnSpc>
                <a:spcPct val="100000"/>
              </a:lnSpc>
              <a:spcBef>
                <a:spcPts val="0"/>
              </a:spcBef>
              <a:spcAft>
                <a:spcPts val="0"/>
              </a:spcAft>
              <a:buSzPts val="1400"/>
              <a:buNone/>
            </a:pPr>
            <a:endParaRPr lang="en-CA" dirty="0"/>
          </a:p>
          <a:p>
            <a:pPr marL="0" lvl="0" indent="0" algn="l" rtl="0">
              <a:lnSpc>
                <a:spcPct val="100000"/>
              </a:lnSpc>
              <a:spcBef>
                <a:spcPts val="0"/>
              </a:spcBef>
              <a:spcAft>
                <a:spcPts val="0"/>
              </a:spcAft>
              <a:buSzPts val="1400"/>
              <a:buNone/>
            </a:pPr>
            <a:r>
              <a:rPr lang="fr-CA"/>
              <a:t>Nos programmes sont appelés « éducation à l’innovation » parce que ce sont des programmes éducatifs qui stimulent l’innovation chez les jeunes et les préparent à la future économie de l’innovation.</a:t>
            </a:r>
            <a:endParaRPr lang="en-CA" dirty="0"/>
          </a:p>
          <a:p>
            <a:pPr marL="0" lvl="0" indent="0" algn="l" rtl="0">
              <a:lnSpc>
                <a:spcPct val="100000"/>
              </a:lnSpc>
              <a:spcBef>
                <a:spcPts val="0"/>
              </a:spcBef>
              <a:spcAft>
                <a:spcPts val="0"/>
              </a:spcAft>
              <a:buSzPts val="1400"/>
              <a:buNone/>
            </a:pPr>
            <a:endParaRPr lang="en-CA" dirty="0"/>
          </a:p>
          <a:p>
            <a:pPr marL="0" lvl="0" indent="0" algn="l" rtl="0">
              <a:lnSpc>
                <a:spcPct val="100000"/>
              </a:lnSpc>
              <a:spcBef>
                <a:spcPts val="0"/>
              </a:spcBef>
              <a:spcAft>
                <a:spcPts val="0"/>
              </a:spcAft>
              <a:buSzPts val="1400"/>
              <a:buNone/>
            </a:pPr>
            <a:r>
              <a:rPr lang="fr-CA"/>
              <a:t>Consultez le www.partenariateneducation.ca</a:t>
            </a:r>
          </a:p>
          <a:p>
            <a:pPr marL="0" lvl="0" indent="0" algn="l" rtl="0">
              <a:lnSpc>
                <a:spcPct val="100000"/>
              </a:lnSpc>
              <a:spcBef>
                <a:spcPts val="0"/>
              </a:spcBef>
              <a:spcAft>
                <a:spcPts val="0"/>
              </a:spcAft>
              <a:buSzPts val="1400"/>
              <a:buNone/>
            </a:pPr>
            <a:r>
              <a:rPr lang="fr-CA"/>
              <a:t>Envoyez vos questions à programs@thelearningpartnership.ca – VÉRIFIER CETTE ADRESSE COURRIEL AVEC JILLIAN</a:t>
            </a:r>
            <a:endParaRPr dirty="0"/>
          </a:p>
        </p:txBody>
      </p:sp>
      <p:sp>
        <p:nvSpPr>
          <p:cNvPr id="161" name="Google Shape;161;gc47b137159_0_0:notes"/>
          <p:cNvSpPr txBox="1">
            <a:spLocks noGrp="1"/>
          </p:cNvSpPr>
          <p:nvPr>
            <p:ph type="sldNum" idx="12"/>
          </p:nvPr>
        </p:nvSpPr>
        <p:spPr>
          <a:xfrm>
            <a:off x="4143375" y="9120188"/>
            <a:ext cx="3170100" cy="480900"/>
          </a:xfrm>
          <a:prstGeom prst="rect">
            <a:avLst/>
          </a:prstGeom>
          <a:noFill/>
          <a:ln>
            <a:noFill/>
          </a:ln>
        </p:spPr>
        <p:txBody>
          <a:bodyPr spcFirstLastPara="1" wrap="square" lIns="91425" tIns="45700" rIns="91425" bIns="45700" rtlCol="0" anchor="b" anchorCtr="0">
            <a:noAutofit/>
          </a:bodyPr>
          <a:lstStyle/>
          <a:p>
            <a:pPr algn="r" rtl="0">
              <a:buSzPts val="1400"/>
            </a:pPr>
            <a:fld id="{00000000-1234-1234-1234-123412341234}" type="slidenum">
              <a:rPr lang="en-US"/>
              <a:pPr algn="r">
                <a:buSzPts val="1400"/>
              </a:pPr>
              <a:t>5</a:t>
            </a:fld>
            <a:endParaRPr/>
          </a:p>
        </p:txBody>
      </p:sp>
    </p:spTree>
    <p:extLst>
      <p:ext uri="{BB962C8B-B14F-4D97-AF65-F5344CB8AC3E}">
        <p14:creationId xmlns:p14="http://schemas.microsoft.com/office/powerpoint/2010/main" val="30946897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b21ac133e4_7_0:notes"/>
          <p:cNvSpPr txBox="1">
            <a:spLocks noGrp="1"/>
          </p:cNvSpPr>
          <p:nvPr>
            <p:ph type="body" idx="1"/>
          </p:nvPr>
        </p:nvSpPr>
        <p:spPr>
          <a:xfrm>
            <a:off x="731838" y="4621213"/>
            <a:ext cx="5851500" cy="3779700"/>
          </a:xfrm>
          <a:prstGeom prst="rect">
            <a:avLst/>
          </a:prstGeom>
          <a:noFill/>
          <a:ln>
            <a:noFill/>
          </a:ln>
        </p:spPr>
        <p:txBody>
          <a:bodyPr spcFirstLastPara="1" wrap="square" lIns="91425" tIns="45700" rIns="91425" bIns="45700" rtlCol="0" anchor="t" anchorCtr="0">
            <a:noAutofit/>
          </a:bodyPr>
          <a:lstStyle/>
          <a:p>
            <a:pPr marL="0" lvl="0" indent="0" algn="l" rtl="0">
              <a:lnSpc>
                <a:spcPct val="100000"/>
              </a:lnSpc>
              <a:spcBef>
                <a:spcPts val="0"/>
              </a:spcBef>
              <a:spcAft>
                <a:spcPts val="0"/>
              </a:spcAft>
              <a:buSzPts val="1400"/>
              <a:buNone/>
            </a:pPr>
            <a:r>
              <a:rPr lang="fr-CA"/>
              <a:t>En 2016, le Conseil des ministres de l’Éducation (Canada) (CMEC) a énoncé six compétences globales générales. Ces compétences sont un ensemble de comportements, d’habiletés, de connaissances et de valeurs qui peuvent être interdépendantes et interdisciplinaires. S’appuyant sur des bases solides en numératie et en littératie, les compétences globales représentent un effort pancanadien pour préparer les élèves à répondre aux exigences changeantes et constantes de la vie, à travailler et à apprendre, à être actifs et réceptifs envers leurs communautés, à comprendre différentes perspectives et à agir face aux enjeux d’importance mondiale.</a:t>
            </a:r>
          </a:p>
          <a:p>
            <a:pPr marL="0" lvl="0" indent="0" algn="l" rtl="0">
              <a:lnSpc>
                <a:spcPct val="100000"/>
              </a:lnSpc>
              <a:spcBef>
                <a:spcPts val="0"/>
              </a:spcBef>
              <a:spcAft>
                <a:spcPts val="0"/>
              </a:spcAft>
              <a:buSzPts val="1400"/>
              <a:buNone/>
            </a:pPr>
            <a:endParaRPr lang="en-CA" dirty="0"/>
          </a:p>
          <a:p>
            <a:pPr marL="0" lvl="0" indent="0" algn="l" rtl="0">
              <a:lnSpc>
                <a:spcPct val="100000"/>
              </a:lnSpc>
              <a:spcBef>
                <a:spcPts val="0"/>
              </a:spcBef>
              <a:spcAft>
                <a:spcPts val="0"/>
              </a:spcAft>
              <a:buSzPts val="1400"/>
              <a:buNone/>
            </a:pPr>
            <a:r>
              <a:rPr lang="fr-CA"/>
              <a:t>Les programmes de Partenariat en Éducation sont conçus pour promouvoir ces six compétences globales.</a:t>
            </a:r>
            <a:endParaRPr dirty="0"/>
          </a:p>
        </p:txBody>
      </p:sp>
      <p:sp>
        <p:nvSpPr>
          <p:cNvPr id="171" name="Google Shape;171;gb21ac133e4_7_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207787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b1f4eb2277_0_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5" name="Google Shape;185;gb1f4eb2277_0_6:notes"/>
          <p:cNvSpPr txBox="1">
            <a:spLocks noGrp="1"/>
          </p:cNvSpPr>
          <p:nvPr>
            <p:ph type="body" idx="1"/>
          </p:nvPr>
        </p:nvSpPr>
        <p:spPr>
          <a:xfrm>
            <a:off x="731838" y="4621213"/>
            <a:ext cx="5851500" cy="3779700"/>
          </a:xfrm>
          <a:prstGeom prst="rect">
            <a:avLst/>
          </a:prstGeom>
          <a:noFill/>
          <a:ln>
            <a:noFill/>
          </a:ln>
        </p:spPr>
        <p:txBody>
          <a:bodyPr spcFirstLastPara="1" wrap="square" lIns="91425" tIns="45700" rIns="91425" bIns="45700" rtlCol="0" anchor="t" anchorCtr="0">
            <a:noAutofit/>
          </a:bodyPr>
          <a:lstStyle/>
          <a:p>
            <a:pPr marL="0" lvl="0" indent="0" algn="l" rtl="0">
              <a:lnSpc>
                <a:spcPct val="100000"/>
              </a:lnSpc>
              <a:spcBef>
                <a:spcPts val="0"/>
              </a:spcBef>
              <a:spcAft>
                <a:spcPts val="0"/>
              </a:spcAft>
              <a:buSzPts val="1400"/>
              <a:buNone/>
            </a:pPr>
            <a:r>
              <a:rPr lang="fr-CA" sz="1400"/>
              <a:t>Donne les outils aux parents et aux tuteurs afin qu’ils soient les premiers et les meilleurs enseignants pour leur enfant.</a:t>
            </a:r>
          </a:p>
          <a:p>
            <a:pPr marL="0" lvl="0" indent="0" algn="l" rtl="0">
              <a:lnSpc>
                <a:spcPct val="100000"/>
              </a:lnSpc>
              <a:spcBef>
                <a:spcPts val="0"/>
              </a:spcBef>
              <a:spcAft>
                <a:spcPts val="0"/>
              </a:spcAft>
              <a:buSzPts val="1400"/>
              <a:buNone/>
            </a:pPr>
            <a:endParaRPr lang="en-CA" sz="1400" dirty="0"/>
          </a:p>
          <a:p>
            <a:pPr marL="0" lvl="0" indent="0" algn="l" rtl="0">
              <a:lnSpc>
                <a:spcPct val="100000"/>
              </a:lnSpc>
              <a:spcBef>
                <a:spcPts val="0"/>
              </a:spcBef>
              <a:spcAft>
                <a:spcPts val="0"/>
              </a:spcAft>
              <a:buSzPts val="1400"/>
              <a:buNone/>
            </a:pPr>
            <a:r>
              <a:rPr lang="fr-CA" sz="1400"/>
              <a:t>•         Procure aux parents et aux tuteurs des ressources en alphabétisation et en apprentissage préscolaire ainsi que des activités à caractère ludique qui peuvent être pratiquées à la maison.</a:t>
            </a:r>
          </a:p>
          <a:p>
            <a:pPr marL="0" lvl="0" indent="0" algn="l" rtl="0">
              <a:lnSpc>
                <a:spcPct val="100000"/>
              </a:lnSpc>
              <a:spcBef>
                <a:spcPts val="0"/>
              </a:spcBef>
              <a:spcAft>
                <a:spcPts val="0"/>
              </a:spcAft>
              <a:buSzPts val="1400"/>
              <a:buNone/>
            </a:pPr>
            <a:r>
              <a:rPr lang="fr-CA" sz="1400"/>
              <a:t>•         Améliore la confiance des enfants en début de parcours scolaire.</a:t>
            </a:r>
          </a:p>
          <a:p>
            <a:pPr marL="0" lvl="0" indent="0" algn="l" rtl="0">
              <a:lnSpc>
                <a:spcPct val="100000"/>
              </a:lnSpc>
              <a:spcBef>
                <a:spcPts val="0"/>
              </a:spcBef>
              <a:spcAft>
                <a:spcPts val="0"/>
              </a:spcAft>
              <a:buSzPts val="1400"/>
              <a:buNone/>
            </a:pPr>
            <a:r>
              <a:rPr lang="fr-CA" sz="1400"/>
              <a:t>•         Encourage la créativité et l’exploration chez les enfants d’âge préscolaire.</a:t>
            </a:r>
          </a:p>
          <a:p>
            <a:pPr marL="0" lvl="0" indent="0" algn="l" rtl="0">
              <a:lnSpc>
                <a:spcPct val="100000"/>
              </a:lnSpc>
              <a:spcBef>
                <a:spcPts val="0"/>
              </a:spcBef>
              <a:spcAft>
                <a:spcPts val="0"/>
              </a:spcAft>
              <a:buSzPts val="1400"/>
              <a:buNone/>
            </a:pPr>
            <a:r>
              <a:rPr lang="fr-CA" sz="1400"/>
              <a:t>•         Donne aux partenaires communautaires l’occasion d’établir des relations positives avec les écoles et de faire connaître leurs programmes de soutien familial.</a:t>
            </a:r>
            <a:endParaRPr sz="1400" dirty="0"/>
          </a:p>
        </p:txBody>
      </p:sp>
      <p:sp>
        <p:nvSpPr>
          <p:cNvPr id="186" name="Google Shape;186;gb1f4eb2277_0_6:notes"/>
          <p:cNvSpPr txBox="1">
            <a:spLocks noGrp="1"/>
          </p:cNvSpPr>
          <p:nvPr>
            <p:ph type="sldNum" idx="12"/>
          </p:nvPr>
        </p:nvSpPr>
        <p:spPr>
          <a:xfrm>
            <a:off x="4143375" y="9120188"/>
            <a:ext cx="3170100" cy="480900"/>
          </a:xfrm>
          <a:prstGeom prst="rect">
            <a:avLst/>
          </a:prstGeom>
          <a:noFill/>
          <a:ln>
            <a:noFill/>
          </a:ln>
        </p:spPr>
        <p:txBody>
          <a:bodyPr spcFirstLastPara="1" wrap="square" lIns="91425" tIns="45700" rIns="91425" bIns="45700" rtlCol="0" anchor="b" anchorCtr="0">
            <a:noAutofit/>
          </a:bodyPr>
          <a:lstStyle/>
          <a:p>
            <a:pPr algn="r" rtl="0">
              <a:buSzPts val="1400"/>
            </a:pPr>
            <a:fld id="{00000000-1234-1234-1234-123412341234}" type="slidenum">
              <a:rPr lang="en-US"/>
              <a:pPr algn="r">
                <a:buSzPts val="1400"/>
              </a:pPr>
              <a:t>7</a:t>
            </a:fld>
            <a:endParaRPr/>
          </a:p>
        </p:txBody>
      </p:sp>
    </p:spTree>
    <p:extLst>
      <p:ext uri="{BB962C8B-B14F-4D97-AF65-F5344CB8AC3E}">
        <p14:creationId xmlns:p14="http://schemas.microsoft.com/office/powerpoint/2010/main" val="20201992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8:notes"/>
          <p:cNvSpPr txBox="1">
            <a:spLocks noGrp="1"/>
          </p:cNvSpPr>
          <p:nvPr>
            <p:ph type="body" idx="1"/>
          </p:nvPr>
        </p:nvSpPr>
        <p:spPr>
          <a:xfrm>
            <a:off x="731838" y="4621213"/>
            <a:ext cx="5851525" cy="37798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2" name="Google Shape;172;p8: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657075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b227a8a26e_2_2: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 name="Google Shape;177;gb227a8a26e_2_2:notes"/>
          <p:cNvSpPr txBox="1">
            <a:spLocks noGrp="1"/>
          </p:cNvSpPr>
          <p:nvPr>
            <p:ph type="body" idx="1"/>
          </p:nvPr>
        </p:nvSpPr>
        <p:spPr>
          <a:xfrm>
            <a:off x="731838" y="4621213"/>
            <a:ext cx="5851500" cy="3779700"/>
          </a:xfrm>
          <a:prstGeom prst="rect">
            <a:avLst/>
          </a:prstGeom>
          <a:noFill/>
          <a:ln>
            <a:noFill/>
          </a:ln>
        </p:spPr>
        <p:txBody>
          <a:bodyPr spcFirstLastPara="1" wrap="square" lIns="91425" tIns="45700" rIns="91425" bIns="45700" rtlCol="0" anchor="t" anchorCtr="0">
            <a:noAutofit/>
          </a:bodyPr>
          <a:lstStyle/>
          <a:p>
            <a:pPr marL="0" lvl="0" indent="0" algn="just" rtl="0">
              <a:lnSpc>
                <a:spcPct val="90000"/>
              </a:lnSpc>
              <a:spcBef>
                <a:spcPts val="1000"/>
              </a:spcBef>
              <a:spcAft>
                <a:spcPts val="0"/>
              </a:spcAft>
              <a:buClr>
                <a:schemeClr val="dk1"/>
              </a:buClr>
              <a:buSzPts val="1100"/>
              <a:buFont typeface="Arial"/>
              <a:buNone/>
            </a:pPr>
            <a:r>
              <a:rPr lang="fr-CA">
                <a:latin typeface="Arial"/>
                <a:ea typeface="Arial"/>
                <a:cs typeface="Arial"/>
                <a:sym typeface="Arial"/>
              </a:rPr>
              <a:t>« Le jeu est le véhicule de l’apprentissage et est au cœur de l’innovation et de la créativité. Il est reconnu et admis depuis longtemps que l’apprentissage chez l’enfant est étroitement lié au jeu, tout particulièrement en ce qui a trait à la résolution de problèmes, à l’apprentissage de la langue, à la littératie, aux mathématiques et au développement des habiletés sociales, physiques et affectives. » (NAEYC, 2009; Fullan, 2013; ministère de l’Éducation de l’Ontario, 2014b). Les quatre cadres reflètent l’aspect intégré de l’apprentissage par le jeu et par l’investigation à la maternelle. » (Le programme de maternelle, 2016, p.18)</a:t>
            </a:r>
            <a:endParaRPr lang="en-CA" sz="2000" dirty="0">
              <a:latin typeface="Arial"/>
              <a:ea typeface="Arial"/>
              <a:cs typeface="Arial"/>
              <a:sym typeface="Arial"/>
            </a:endParaRPr>
          </a:p>
          <a:p>
            <a:pPr marL="0" lvl="0" indent="0" algn="l" rtl="0">
              <a:lnSpc>
                <a:spcPct val="90000"/>
              </a:lnSpc>
              <a:spcBef>
                <a:spcPts val="1000"/>
              </a:spcBef>
              <a:spcAft>
                <a:spcPts val="0"/>
              </a:spcAft>
              <a:buClr>
                <a:schemeClr val="dk1"/>
              </a:buClr>
              <a:buSzPts val="1100"/>
              <a:buFont typeface="Arial"/>
              <a:buNone/>
            </a:pPr>
            <a:endParaRPr lang="en-CA" sz="2000" dirty="0">
              <a:latin typeface="Arial"/>
              <a:ea typeface="Arial"/>
              <a:cs typeface="Arial"/>
              <a:sym typeface="Arial"/>
            </a:endParaRPr>
          </a:p>
        </p:txBody>
      </p:sp>
      <p:sp>
        <p:nvSpPr>
          <p:cNvPr id="178" name="Google Shape;178;gb227a8a26e_2_2:notes"/>
          <p:cNvSpPr txBox="1">
            <a:spLocks noGrp="1"/>
          </p:cNvSpPr>
          <p:nvPr>
            <p:ph type="sldNum" idx="12"/>
          </p:nvPr>
        </p:nvSpPr>
        <p:spPr>
          <a:xfrm>
            <a:off x="4143375" y="9120188"/>
            <a:ext cx="3170100" cy="480900"/>
          </a:xfrm>
          <a:prstGeom prst="rect">
            <a:avLst/>
          </a:prstGeom>
          <a:noFill/>
          <a:ln>
            <a:noFill/>
          </a:ln>
        </p:spPr>
        <p:txBody>
          <a:bodyPr spcFirstLastPara="1" wrap="square" lIns="91425" tIns="45700" rIns="91425" bIns="45700" rtlCol="0" anchor="b" anchorCtr="0">
            <a:noAutofit/>
          </a:bodyPr>
          <a:lstStyle/>
          <a:p>
            <a:pPr algn="r" rtl="0">
              <a:buSzPts val="1400"/>
            </a:pPr>
            <a:fld id="{00000000-1234-1234-1234-123412341234}" type="slidenum">
              <a:rPr lang="en-US"/>
              <a:pPr algn="r" rtl="0">
                <a:buSzPts val="1400"/>
              </a:pPr>
              <a:t>9</a:t>
            </a:fld>
            <a:endParaRPr/>
          </a:p>
        </p:txBody>
      </p:sp>
    </p:spTree>
    <p:extLst>
      <p:ext uri="{BB962C8B-B14F-4D97-AF65-F5344CB8AC3E}">
        <p14:creationId xmlns:p14="http://schemas.microsoft.com/office/powerpoint/2010/main" val="9163650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pPr rtl="0"/>
            <a:endParaRPr lang="en-CA"/>
          </a:p>
        </p:txBody>
      </p:sp>
      <p:sp>
        <p:nvSpPr>
          <p:cNvPr id="5" name="Footer Placeholder 4"/>
          <p:cNvSpPr>
            <a:spLocks noGrp="1"/>
          </p:cNvSpPr>
          <p:nvPr>
            <p:ph type="ftr" sz="quarter" idx="11"/>
          </p:nvPr>
        </p:nvSpPr>
        <p:spPr/>
        <p:txBody>
          <a:bodyPr/>
          <a:lstStyle>
            <a:lvl1pPr>
              <a:defRPr>
                <a:solidFill>
                  <a:srgbClr val="FFFFFF"/>
                </a:solidFill>
              </a:defRPr>
            </a:lvl1pPr>
          </a:lstStyle>
          <a:p>
            <a:pPr rtl="0"/>
            <a:endParaRPr lang="en-CA"/>
          </a:p>
        </p:txBody>
      </p:sp>
      <p:sp>
        <p:nvSpPr>
          <p:cNvPr id="6" name="Slide Number Placeholder 5"/>
          <p:cNvSpPr>
            <a:spLocks noGrp="1"/>
          </p:cNvSpPr>
          <p:nvPr>
            <p:ph type="sldNum" sz="quarter" idx="12"/>
          </p:nvPr>
        </p:nvSpPr>
        <p:spPr/>
        <p:txBody>
          <a:bodyPr/>
          <a:lstStyle>
            <a:lvl1pPr>
              <a:defRPr>
                <a:solidFill>
                  <a:srgbClr val="FFFFFF"/>
                </a:solidFill>
              </a:defRPr>
            </a:lvl1pPr>
          </a:lstStyle>
          <a:p>
            <a:pPr rtl="0"/>
            <a:fld id="{00000000-1234-1234-1234-123412341234}" type="slidenum">
              <a:rPr lang="en-US" smtClean="0"/>
              <a:pPr/>
              <a:t>‹#›</a:t>
            </a:fld>
            <a:endParaRPr lang="en-US"/>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2785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rtl="0"/>
            <a:endParaRPr lang="en-CA"/>
          </a:p>
        </p:txBody>
      </p:sp>
      <p:sp>
        <p:nvSpPr>
          <p:cNvPr id="5" name="Footer Placeholder 4"/>
          <p:cNvSpPr>
            <a:spLocks noGrp="1"/>
          </p:cNvSpPr>
          <p:nvPr>
            <p:ph type="ftr" sz="quarter" idx="11"/>
          </p:nvPr>
        </p:nvSpPr>
        <p:spPr/>
        <p:txBody>
          <a:bodyPr/>
          <a:lstStyle/>
          <a:p>
            <a:pPr rtl="0"/>
            <a:endParaRPr lang="en-CA"/>
          </a:p>
        </p:txBody>
      </p:sp>
      <p:sp>
        <p:nvSpPr>
          <p:cNvPr id="6" name="Slide Number Placeholder 5"/>
          <p:cNvSpPr>
            <a:spLocks noGrp="1"/>
          </p:cNvSpPr>
          <p:nvPr>
            <p:ph type="sldNum" sz="quarter" idx="12"/>
          </p:nvPr>
        </p:nvSpPr>
        <p:spPr/>
        <p:txBody>
          <a:bodyPr/>
          <a:lstStyle/>
          <a:p>
            <a:pPr rtl="0"/>
            <a:fld id="{00000000-1234-1234-1234-123412341234}" type="slidenum">
              <a:rPr lang="en-US" smtClean="0"/>
              <a:pPr/>
              <a:t>‹#›</a:t>
            </a:fld>
            <a:endParaRPr lang="en-US"/>
          </a:p>
        </p:txBody>
      </p:sp>
    </p:spTree>
    <p:extLst>
      <p:ext uri="{BB962C8B-B14F-4D97-AF65-F5344CB8AC3E}">
        <p14:creationId xmlns:p14="http://schemas.microsoft.com/office/powerpoint/2010/main" val="39663394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rtl="0"/>
            <a:endParaRPr lang="en-CA"/>
          </a:p>
        </p:txBody>
      </p:sp>
      <p:sp>
        <p:nvSpPr>
          <p:cNvPr id="5" name="Footer Placeholder 4"/>
          <p:cNvSpPr>
            <a:spLocks noGrp="1"/>
          </p:cNvSpPr>
          <p:nvPr>
            <p:ph type="ftr" sz="quarter" idx="11"/>
          </p:nvPr>
        </p:nvSpPr>
        <p:spPr/>
        <p:txBody>
          <a:bodyPr/>
          <a:lstStyle/>
          <a:p>
            <a:pPr rtl="0"/>
            <a:endParaRPr lang="en-CA"/>
          </a:p>
        </p:txBody>
      </p:sp>
      <p:sp>
        <p:nvSpPr>
          <p:cNvPr id="6" name="Slide Number Placeholder 5"/>
          <p:cNvSpPr>
            <a:spLocks noGrp="1"/>
          </p:cNvSpPr>
          <p:nvPr>
            <p:ph type="sldNum" sz="quarter" idx="12"/>
          </p:nvPr>
        </p:nvSpPr>
        <p:spPr/>
        <p:txBody>
          <a:bodyPr/>
          <a:lstStyle/>
          <a:p>
            <a:pPr rtl="0"/>
            <a:fld id="{00000000-1234-1234-1234-123412341234}" type="slidenum">
              <a:rPr lang="en-US" smtClean="0"/>
              <a:pPr/>
              <a:t>‹#›</a:t>
            </a:fld>
            <a:endParaRPr lang="en-US"/>
          </a:p>
        </p:txBody>
      </p:sp>
    </p:spTree>
    <p:extLst>
      <p:ext uri="{BB962C8B-B14F-4D97-AF65-F5344CB8AC3E}">
        <p14:creationId xmlns:p14="http://schemas.microsoft.com/office/powerpoint/2010/main" val="2408715419"/>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0"/>
        <p:cNvGrpSpPr/>
        <p:nvPr/>
      </p:nvGrpSpPr>
      <p:grpSpPr>
        <a:xfrm>
          <a:off x="0" y="0"/>
          <a:ext cx="0" cy="0"/>
          <a:chOff x="0" y="0"/>
          <a:chExt cx="0" cy="0"/>
        </a:xfrm>
      </p:grpSpPr>
      <p:sp>
        <p:nvSpPr>
          <p:cNvPr id="12" name="Google Shape;12;p36"/>
          <p:cNvSpPr txBox="1">
            <a:spLocks noGrp="1"/>
          </p:cNvSpPr>
          <p:nvPr>
            <p:ph type="ctrTitle"/>
          </p:nvPr>
        </p:nvSpPr>
        <p:spPr>
          <a:xfrm>
            <a:off x="247860" y="2260888"/>
            <a:ext cx="9144000" cy="904351"/>
          </a:xfrm>
          <a:prstGeom prst="rect">
            <a:avLst/>
          </a:prstGeom>
          <a:noFill/>
          <a:ln>
            <a:noFill/>
          </a:ln>
        </p:spPr>
        <p:txBody>
          <a:bodyPr spcFirstLastPara="1" wrap="square" lIns="91425" tIns="45700" rIns="91425" bIns="45700" rtlCol="0" anchor="t" anchorCtr="0">
            <a:normAutofit/>
          </a:bodyPr>
          <a:lstStyle>
            <a:lvl1pPr marR="0" lvl="0" algn="l" rtl="0">
              <a:lnSpc>
                <a:spcPct val="100000"/>
              </a:lnSpc>
              <a:spcBef>
                <a:spcPts val="0"/>
              </a:spcBef>
              <a:spcAft>
                <a:spcPts val="0"/>
              </a:spcAft>
              <a:buClr>
                <a:schemeClr val="lt1"/>
              </a:buClr>
              <a:buSzPts val="6600"/>
              <a:buFont typeface="Arial"/>
              <a:buNone/>
              <a:defRPr sz="6600" b="0" i="0" u="none" strike="noStrike" cap="none">
                <a:solidFill>
                  <a:schemeClr val="lt1"/>
                </a:solidFill>
                <a:latin typeface="Arial"/>
                <a:ea typeface="Arial"/>
                <a:cs typeface="Arial"/>
                <a:sym typeface="Arial"/>
              </a:defRPr>
            </a:lvl1pPr>
            <a:lvl2pPr marR="0" lvl="1" algn="l" rtl="0">
              <a:lnSpc>
                <a:spcPct val="100000"/>
              </a:lnSpc>
              <a:spcBef>
                <a:spcPts val="120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rtl="0"/>
            <a:endParaRPr/>
          </a:p>
        </p:txBody>
      </p:sp>
    </p:spTree>
    <p:extLst>
      <p:ext uri="{BB962C8B-B14F-4D97-AF65-F5344CB8AC3E}">
        <p14:creationId xmlns:p14="http://schemas.microsoft.com/office/powerpoint/2010/main" val="17922986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8_Title and Content">
  <p:cSld name="8_Title and Content">
    <p:spTree>
      <p:nvGrpSpPr>
        <p:cNvPr id="1" name="Shape 114"/>
        <p:cNvGrpSpPr/>
        <p:nvPr/>
      </p:nvGrpSpPr>
      <p:grpSpPr>
        <a:xfrm>
          <a:off x="0" y="0"/>
          <a:ext cx="0" cy="0"/>
          <a:chOff x="0" y="0"/>
          <a:chExt cx="0" cy="0"/>
        </a:xfrm>
      </p:grpSpPr>
      <p:sp>
        <p:nvSpPr>
          <p:cNvPr id="116" name="Google Shape;116;gb21ac133e4_2_56"/>
          <p:cNvSpPr txBox="1">
            <a:spLocks noGrp="1"/>
          </p:cNvSpPr>
          <p:nvPr>
            <p:ph type="body" idx="1"/>
          </p:nvPr>
        </p:nvSpPr>
        <p:spPr>
          <a:xfrm>
            <a:off x="446314" y="1179320"/>
            <a:ext cx="11260016" cy="4709013"/>
          </a:xfrm>
          <a:prstGeom prst="rect">
            <a:avLst/>
          </a:prstGeom>
          <a:noFill/>
          <a:ln>
            <a:noFill/>
          </a:ln>
        </p:spPr>
        <p:txBody>
          <a:bodyPr spcFirstLastPara="1" wrap="square" lIns="91425" tIns="45700" rIns="91425" bIns="45700" rtlCol="0" anchor="t" anchorCtr="0">
            <a:noAutofit/>
          </a:bodyPr>
          <a:lstStyle>
            <a:lvl1pPr marL="457200" lvl="0" indent="-342900" algn="l">
              <a:lnSpc>
                <a:spcPct val="90000"/>
              </a:lnSpc>
              <a:spcBef>
                <a:spcPts val="1000"/>
              </a:spcBef>
              <a:spcAft>
                <a:spcPts val="0"/>
              </a:spcAft>
              <a:buClr>
                <a:schemeClr val="dk1"/>
              </a:buClr>
              <a:buSzPts val="1800"/>
              <a:buChar char="•"/>
              <a:defRPr>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atin typeface="Arial"/>
                <a:ea typeface="Arial"/>
                <a:cs typeface="Arial"/>
                <a:sym typeface="Arial"/>
              </a:defRPr>
            </a:lvl2pPr>
            <a:lvl3pPr marL="1371600" lvl="2" indent="-342900" algn="l">
              <a:lnSpc>
                <a:spcPct val="90000"/>
              </a:lnSpc>
              <a:spcBef>
                <a:spcPts val="500"/>
              </a:spcBef>
              <a:spcAft>
                <a:spcPts val="0"/>
              </a:spcAft>
              <a:buClr>
                <a:schemeClr val="dk1"/>
              </a:buClr>
              <a:buSzPts val="1800"/>
              <a:buChar char="•"/>
              <a:defRPr>
                <a:latin typeface="Arial"/>
                <a:ea typeface="Arial"/>
                <a:cs typeface="Arial"/>
                <a:sym typeface="Arial"/>
              </a:defRPr>
            </a:lvl3pPr>
            <a:lvl4pPr marL="1828800" lvl="3" indent="-342900" algn="l">
              <a:lnSpc>
                <a:spcPct val="90000"/>
              </a:lnSpc>
              <a:spcBef>
                <a:spcPts val="500"/>
              </a:spcBef>
              <a:spcAft>
                <a:spcPts val="0"/>
              </a:spcAft>
              <a:buClr>
                <a:schemeClr val="dk1"/>
              </a:buClr>
              <a:buSzPts val="1800"/>
              <a:buChar char="•"/>
              <a:defRPr>
                <a:latin typeface="Arial"/>
                <a:ea typeface="Arial"/>
                <a:cs typeface="Arial"/>
                <a:sym typeface="Arial"/>
              </a:defRPr>
            </a:lvl4pPr>
            <a:lvl5pPr marL="2286000" lvl="4" indent="-342900" algn="l">
              <a:lnSpc>
                <a:spcPct val="90000"/>
              </a:lnSpc>
              <a:spcBef>
                <a:spcPts val="500"/>
              </a:spcBef>
              <a:spcAft>
                <a:spcPts val="0"/>
              </a:spcAft>
              <a:buClr>
                <a:schemeClr val="dk1"/>
              </a:buClr>
              <a:buSzPts val="1800"/>
              <a:buChar char="•"/>
              <a:defRPr>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rtl="0"/>
            <a:endParaRPr/>
          </a:p>
        </p:txBody>
      </p:sp>
      <p:sp>
        <p:nvSpPr>
          <p:cNvPr id="117" name="Google Shape;117;gb21ac133e4_2_56"/>
          <p:cNvSpPr txBox="1">
            <a:spLocks noGrp="1"/>
          </p:cNvSpPr>
          <p:nvPr>
            <p:ph type="body" idx="2"/>
          </p:nvPr>
        </p:nvSpPr>
        <p:spPr>
          <a:xfrm>
            <a:off x="446314" y="85458"/>
            <a:ext cx="11260016" cy="863125"/>
          </a:xfrm>
          <a:prstGeom prst="rect">
            <a:avLst/>
          </a:prstGeom>
          <a:noFill/>
          <a:ln>
            <a:noFill/>
          </a:ln>
        </p:spPr>
        <p:txBody>
          <a:bodyPr spcFirstLastPara="1" wrap="square" lIns="91425" tIns="45700" rIns="91425" bIns="45700" rtlCol="0" anchor="ctr" anchorCtr="0">
            <a:noAutofit/>
          </a:bodyPr>
          <a:lstStyle>
            <a:lvl1pPr marL="457200" lvl="0" indent="-228600" algn="l">
              <a:lnSpc>
                <a:spcPct val="90000"/>
              </a:lnSpc>
              <a:spcBef>
                <a:spcPts val="0"/>
              </a:spcBef>
              <a:spcAft>
                <a:spcPts val="0"/>
              </a:spcAft>
              <a:buClr>
                <a:schemeClr val="lt1"/>
              </a:buClr>
              <a:buSzPts val="4400"/>
              <a:buNone/>
              <a:defRPr sz="4400" b="1">
                <a:solidFill>
                  <a:schemeClr val="lt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rtl="0"/>
            <a:endParaRPr/>
          </a:p>
        </p:txBody>
      </p:sp>
    </p:spTree>
    <p:extLst>
      <p:ext uri="{BB962C8B-B14F-4D97-AF65-F5344CB8AC3E}">
        <p14:creationId xmlns:p14="http://schemas.microsoft.com/office/powerpoint/2010/main" val="11037109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0_Title and Content">
  <p:cSld name="10_Title and Content">
    <p:spTree>
      <p:nvGrpSpPr>
        <p:cNvPr id="1" name="Shape 66"/>
        <p:cNvGrpSpPr/>
        <p:nvPr/>
      </p:nvGrpSpPr>
      <p:grpSpPr>
        <a:xfrm>
          <a:off x="0" y="0"/>
          <a:ext cx="0" cy="0"/>
          <a:chOff x="0" y="0"/>
          <a:chExt cx="0" cy="0"/>
        </a:xfrm>
      </p:grpSpPr>
      <p:sp>
        <p:nvSpPr>
          <p:cNvPr id="68" name="Google Shape;68;gb21ac133e4_2_8"/>
          <p:cNvSpPr txBox="1">
            <a:spLocks noGrp="1"/>
          </p:cNvSpPr>
          <p:nvPr>
            <p:ph type="body" idx="1"/>
          </p:nvPr>
        </p:nvSpPr>
        <p:spPr>
          <a:xfrm>
            <a:off x="446314" y="1179321"/>
            <a:ext cx="11260016" cy="850202"/>
          </a:xfrm>
          <a:prstGeom prst="rect">
            <a:avLst/>
          </a:prstGeom>
          <a:noFill/>
          <a:ln>
            <a:noFill/>
          </a:ln>
        </p:spPr>
        <p:txBody>
          <a:bodyPr spcFirstLastPara="1" wrap="square" lIns="91425" tIns="45700" rIns="91425" bIns="45700" rtlCol="0" anchor="t" anchorCtr="0">
            <a:noAutofit/>
          </a:bodyPr>
          <a:lstStyle>
            <a:lvl1pPr marL="457200" lvl="0" indent="-228600" algn="l">
              <a:lnSpc>
                <a:spcPct val="90000"/>
              </a:lnSpc>
              <a:spcBef>
                <a:spcPts val="1000"/>
              </a:spcBef>
              <a:spcAft>
                <a:spcPts val="0"/>
              </a:spcAft>
              <a:buClr>
                <a:schemeClr val="dk1"/>
              </a:buClr>
              <a:buSzPts val="2400"/>
              <a:buNone/>
              <a:defRPr sz="2400">
                <a:latin typeface="Arial"/>
                <a:ea typeface="Arial"/>
                <a:cs typeface="Arial"/>
                <a:sym typeface="Arial"/>
              </a:defRPr>
            </a:lvl1pPr>
            <a:lvl2pPr marL="914400" lvl="1" indent="-228600" algn="l">
              <a:lnSpc>
                <a:spcPct val="90000"/>
              </a:lnSpc>
              <a:spcBef>
                <a:spcPts val="500"/>
              </a:spcBef>
              <a:spcAft>
                <a:spcPts val="0"/>
              </a:spcAft>
              <a:buClr>
                <a:schemeClr val="dk1"/>
              </a:buClr>
              <a:buSzPts val="1800"/>
              <a:buNone/>
              <a:defRPr>
                <a:latin typeface="Arial"/>
                <a:ea typeface="Arial"/>
                <a:cs typeface="Arial"/>
                <a:sym typeface="Arial"/>
              </a:defRPr>
            </a:lvl2pPr>
            <a:lvl3pPr marL="1371600" lvl="2" indent="-228600" algn="l">
              <a:lnSpc>
                <a:spcPct val="90000"/>
              </a:lnSpc>
              <a:spcBef>
                <a:spcPts val="500"/>
              </a:spcBef>
              <a:spcAft>
                <a:spcPts val="0"/>
              </a:spcAft>
              <a:buClr>
                <a:schemeClr val="dk1"/>
              </a:buClr>
              <a:buSzPts val="1800"/>
              <a:buNone/>
              <a:defRPr>
                <a:latin typeface="Arial"/>
                <a:ea typeface="Arial"/>
                <a:cs typeface="Arial"/>
                <a:sym typeface="Arial"/>
              </a:defRPr>
            </a:lvl3pPr>
            <a:lvl4pPr marL="1828800" lvl="3" indent="-228600" algn="l">
              <a:lnSpc>
                <a:spcPct val="90000"/>
              </a:lnSpc>
              <a:spcBef>
                <a:spcPts val="500"/>
              </a:spcBef>
              <a:spcAft>
                <a:spcPts val="0"/>
              </a:spcAft>
              <a:buClr>
                <a:schemeClr val="dk1"/>
              </a:buClr>
              <a:buSzPts val="1800"/>
              <a:buNone/>
              <a:defRPr>
                <a:latin typeface="Arial"/>
                <a:ea typeface="Arial"/>
                <a:cs typeface="Arial"/>
                <a:sym typeface="Arial"/>
              </a:defRPr>
            </a:lvl4pPr>
            <a:lvl5pPr marL="2286000" lvl="4" indent="-228600" algn="l">
              <a:lnSpc>
                <a:spcPct val="90000"/>
              </a:lnSpc>
              <a:spcBef>
                <a:spcPts val="500"/>
              </a:spcBef>
              <a:spcAft>
                <a:spcPts val="0"/>
              </a:spcAft>
              <a:buClr>
                <a:schemeClr val="dk1"/>
              </a:buClr>
              <a:buSzPts val="1800"/>
              <a:buNone/>
              <a:defRPr>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rtl="0"/>
            <a:endParaRPr/>
          </a:p>
        </p:txBody>
      </p:sp>
      <p:sp>
        <p:nvSpPr>
          <p:cNvPr id="69" name="Google Shape;69;gb21ac133e4_2_8"/>
          <p:cNvSpPr txBox="1">
            <a:spLocks noGrp="1"/>
          </p:cNvSpPr>
          <p:nvPr>
            <p:ph type="body" idx="2"/>
          </p:nvPr>
        </p:nvSpPr>
        <p:spPr>
          <a:xfrm>
            <a:off x="446314" y="85458"/>
            <a:ext cx="11260016" cy="863125"/>
          </a:xfrm>
          <a:prstGeom prst="rect">
            <a:avLst/>
          </a:prstGeom>
          <a:noFill/>
          <a:ln>
            <a:noFill/>
          </a:ln>
        </p:spPr>
        <p:txBody>
          <a:bodyPr spcFirstLastPara="1" wrap="square" lIns="91425" tIns="45700" rIns="91425" bIns="45700" rtlCol="0" anchor="ctr" anchorCtr="0">
            <a:noAutofit/>
          </a:bodyPr>
          <a:lstStyle>
            <a:lvl1pPr marL="457200" lvl="0" indent="-228600" algn="l">
              <a:lnSpc>
                <a:spcPct val="90000"/>
              </a:lnSpc>
              <a:spcBef>
                <a:spcPts val="0"/>
              </a:spcBef>
              <a:spcAft>
                <a:spcPts val="0"/>
              </a:spcAft>
              <a:buClr>
                <a:schemeClr val="lt1"/>
              </a:buClr>
              <a:buSzPts val="4400"/>
              <a:buNone/>
              <a:defRPr sz="4400" b="1">
                <a:solidFill>
                  <a:schemeClr val="lt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rtl="0"/>
            <a:endParaRPr/>
          </a:p>
        </p:txBody>
      </p:sp>
    </p:spTree>
    <p:extLst>
      <p:ext uri="{BB962C8B-B14F-4D97-AF65-F5344CB8AC3E}">
        <p14:creationId xmlns:p14="http://schemas.microsoft.com/office/powerpoint/2010/main" val="40590311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rtl="0"/>
            <a:endParaRPr lang="en-CA"/>
          </a:p>
        </p:txBody>
      </p:sp>
      <p:sp>
        <p:nvSpPr>
          <p:cNvPr id="5" name="Footer Placeholder 4"/>
          <p:cNvSpPr>
            <a:spLocks noGrp="1"/>
          </p:cNvSpPr>
          <p:nvPr>
            <p:ph type="ftr" sz="quarter" idx="11"/>
          </p:nvPr>
        </p:nvSpPr>
        <p:spPr/>
        <p:txBody>
          <a:bodyPr/>
          <a:lstStyle/>
          <a:p>
            <a:pPr rtl="0"/>
            <a:endParaRPr lang="en-CA"/>
          </a:p>
        </p:txBody>
      </p:sp>
      <p:sp>
        <p:nvSpPr>
          <p:cNvPr id="6" name="Slide Number Placeholder 5"/>
          <p:cNvSpPr>
            <a:spLocks noGrp="1"/>
          </p:cNvSpPr>
          <p:nvPr>
            <p:ph type="sldNum" sz="quarter" idx="12"/>
          </p:nvPr>
        </p:nvSpPr>
        <p:spPr/>
        <p:txBody>
          <a:bodyPr/>
          <a:lstStyle/>
          <a:p>
            <a:pPr rtl="0"/>
            <a:fld id="{00000000-1234-1234-1234-123412341234}" type="slidenum">
              <a:rPr lang="en-US" smtClean="0"/>
              <a:pPr/>
              <a:t>‹#›</a:t>
            </a:fld>
            <a:endParaRPr lang="en-US"/>
          </a:p>
        </p:txBody>
      </p:sp>
    </p:spTree>
    <p:extLst>
      <p:ext uri="{BB962C8B-B14F-4D97-AF65-F5344CB8AC3E}">
        <p14:creationId xmlns:p14="http://schemas.microsoft.com/office/powerpoint/2010/main" val="25994752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rtl="0"/>
            <a:endParaRPr lang="en-CA"/>
          </a:p>
        </p:txBody>
      </p:sp>
      <p:sp>
        <p:nvSpPr>
          <p:cNvPr id="5" name="Footer Placeholder 4"/>
          <p:cNvSpPr>
            <a:spLocks noGrp="1"/>
          </p:cNvSpPr>
          <p:nvPr>
            <p:ph type="ftr" sz="quarter" idx="11"/>
          </p:nvPr>
        </p:nvSpPr>
        <p:spPr/>
        <p:txBody>
          <a:bodyPr/>
          <a:lstStyle/>
          <a:p>
            <a:pPr rtl="0"/>
            <a:endParaRPr lang="en-CA"/>
          </a:p>
        </p:txBody>
      </p:sp>
      <p:sp>
        <p:nvSpPr>
          <p:cNvPr id="6" name="Slide Number Placeholder 5"/>
          <p:cNvSpPr>
            <a:spLocks noGrp="1"/>
          </p:cNvSpPr>
          <p:nvPr>
            <p:ph type="sldNum" sz="quarter" idx="12"/>
          </p:nvPr>
        </p:nvSpPr>
        <p:spPr/>
        <p:txBody>
          <a:bodyPr/>
          <a:lstStyle/>
          <a:p>
            <a:pPr rtl="0"/>
            <a:fld id="{00000000-1234-1234-1234-123412341234}" type="slidenum">
              <a:rPr lang="en-US" smtClean="0"/>
              <a:pPr/>
              <a:t>‹#›</a:t>
            </a:fld>
            <a:endParaRPr lang="en-US"/>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149794"/>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rtl="0"/>
            <a:endParaRPr lang="en-CA"/>
          </a:p>
        </p:txBody>
      </p:sp>
      <p:sp>
        <p:nvSpPr>
          <p:cNvPr id="6" name="Footer Placeholder 5"/>
          <p:cNvSpPr>
            <a:spLocks noGrp="1"/>
          </p:cNvSpPr>
          <p:nvPr>
            <p:ph type="ftr" sz="quarter" idx="11"/>
          </p:nvPr>
        </p:nvSpPr>
        <p:spPr/>
        <p:txBody>
          <a:bodyPr/>
          <a:lstStyle/>
          <a:p>
            <a:pPr rtl="0"/>
            <a:endParaRPr lang="en-CA"/>
          </a:p>
        </p:txBody>
      </p:sp>
      <p:sp>
        <p:nvSpPr>
          <p:cNvPr id="7" name="Slide Number Placeholder 6"/>
          <p:cNvSpPr>
            <a:spLocks noGrp="1"/>
          </p:cNvSpPr>
          <p:nvPr>
            <p:ph type="sldNum" sz="quarter" idx="12"/>
          </p:nvPr>
        </p:nvSpPr>
        <p:spPr/>
        <p:txBody>
          <a:bodyPr/>
          <a:lstStyle/>
          <a:p>
            <a:pPr rtl="0"/>
            <a:fld id="{00000000-1234-1234-1234-123412341234}" type="slidenum">
              <a:rPr lang="en-US" smtClean="0"/>
              <a:pPr/>
              <a:t>‹#›</a:t>
            </a:fld>
            <a:endParaRPr lang="en-US"/>
          </a:p>
        </p:txBody>
      </p:sp>
    </p:spTree>
    <p:extLst>
      <p:ext uri="{BB962C8B-B14F-4D97-AF65-F5344CB8AC3E}">
        <p14:creationId xmlns:p14="http://schemas.microsoft.com/office/powerpoint/2010/main" val="1157816104"/>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rtl="0"/>
            <a:endParaRPr lang="en-CA"/>
          </a:p>
        </p:txBody>
      </p:sp>
      <p:sp>
        <p:nvSpPr>
          <p:cNvPr id="8" name="Footer Placeholder 7"/>
          <p:cNvSpPr>
            <a:spLocks noGrp="1"/>
          </p:cNvSpPr>
          <p:nvPr>
            <p:ph type="ftr" sz="quarter" idx="11"/>
          </p:nvPr>
        </p:nvSpPr>
        <p:spPr/>
        <p:txBody>
          <a:bodyPr/>
          <a:lstStyle/>
          <a:p>
            <a:pPr rtl="0"/>
            <a:endParaRPr lang="en-CA"/>
          </a:p>
        </p:txBody>
      </p:sp>
      <p:sp>
        <p:nvSpPr>
          <p:cNvPr id="9" name="Slide Number Placeholder 8"/>
          <p:cNvSpPr>
            <a:spLocks noGrp="1"/>
          </p:cNvSpPr>
          <p:nvPr>
            <p:ph type="sldNum" sz="quarter" idx="12"/>
          </p:nvPr>
        </p:nvSpPr>
        <p:spPr/>
        <p:txBody>
          <a:bodyPr/>
          <a:lstStyle/>
          <a:p>
            <a:pPr rtl="0"/>
            <a:fld id="{00000000-1234-1234-1234-123412341234}" type="slidenum">
              <a:rPr lang="en-US" smtClean="0"/>
              <a:pPr/>
              <a:t>‹#›</a:t>
            </a:fld>
            <a:endParaRPr lang="en-US"/>
          </a:p>
        </p:txBody>
      </p:sp>
    </p:spTree>
    <p:extLst>
      <p:ext uri="{BB962C8B-B14F-4D97-AF65-F5344CB8AC3E}">
        <p14:creationId xmlns:p14="http://schemas.microsoft.com/office/powerpoint/2010/main" val="3860600192"/>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rtl="0"/>
            <a:endParaRPr lang="en-CA"/>
          </a:p>
        </p:txBody>
      </p:sp>
      <p:sp>
        <p:nvSpPr>
          <p:cNvPr id="4" name="Footer Placeholder 3"/>
          <p:cNvSpPr>
            <a:spLocks noGrp="1"/>
          </p:cNvSpPr>
          <p:nvPr>
            <p:ph type="ftr" sz="quarter" idx="11"/>
          </p:nvPr>
        </p:nvSpPr>
        <p:spPr/>
        <p:txBody>
          <a:bodyPr/>
          <a:lstStyle/>
          <a:p>
            <a:pPr rtl="0"/>
            <a:endParaRPr lang="en-CA"/>
          </a:p>
        </p:txBody>
      </p:sp>
      <p:sp>
        <p:nvSpPr>
          <p:cNvPr id="5" name="Slide Number Placeholder 4"/>
          <p:cNvSpPr>
            <a:spLocks noGrp="1"/>
          </p:cNvSpPr>
          <p:nvPr>
            <p:ph type="sldNum" sz="quarter" idx="12"/>
          </p:nvPr>
        </p:nvSpPr>
        <p:spPr/>
        <p:txBody>
          <a:bodyPr/>
          <a:lstStyle/>
          <a:p>
            <a:pPr rtl="0"/>
            <a:fld id="{00000000-1234-1234-1234-123412341234}" type="slidenum">
              <a:rPr lang="en-US" smtClean="0"/>
              <a:pPr/>
              <a:t>‹#›</a:t>
            </a:fld>
            <a:endParaRPr lang="en-US"/>
          </a:p>
        </p:txBody>
      </p:sp>
    </p:spTree>
    <p:extLst>
      <p:ext uri="{BB962C8B-B14F-4D97-AF65-F5344CB8AC3E}">
        <p14:creationId xmlns:p14="http://schemas.microsoft.com/office/powerpoint/2010/main" val="2476344693"/>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rtl="0"/>
            <a:endParaRPr lang="en-CA"/>
          </a:p>
        </p:txBody>
      </p:sp>
      <p:sp>
        <p:nvSpPr>
          <p:cNvPr id="3" name="Footer Placeholder 2"/>
          <p:cNvSpPr>
            <a:spLocks noGrp="1"/>
          </p:cNvSpPr>
          <p:nvPr>
            <p:ph type="ftr" sz="quarter" idx="11"/>
          </p:nvPr>
        </p:nvSpPr>
        <p:spPr/>
        <p:txBody>
          <a:bodyPr/>
          <a:lstStyle/>
          <a:p>
            <a:pPr rtl="0"/>
            <a:endParaRPr lang="en-CA"/>
          </a:p>
        </p:txBody>
      </p:sp>
      <p:sp>
        <p:nvSpPr>
          <p:cNvPr id="4" name="Slide Number Placeholder 3"/>
          <p:cNvSpPr>
            <a:spLocks noGrp="1"/>
          </p:cNvSpPr>
          <p:nvPr>
            <p:ph type="sldNum" sz="quarter" idx="12"/>
          </p:nvPr>
        </p:nvSpPr>
        <p:spPr/>
        <p:txBody>
          <a:bodyPr/>
          <a:lstStyle/>
          <a:p>
            <a:pPr rtl="0"/>
            <a:fld id="{00000000-1234-1234-1234-123412341234}" type="slidenum">
              <a:rPr lang="en-US" smtClean="0"/>
              <a:pPr/>
              <a:t>‹#›</a:t>
            </a:fld>
            <a:endParaRPr lang="en-US"/>
          </a:p>
        </p:txBody>
      </p:sp>
    </p:spTree>
    <p:extLst>
      <p:ext uri="{BB962C8B-B14F-4D97-AF65-F5344CB8AC3E}">
        <p14:creationId xmlns:p14="http://schemas.microsoft.com/office/powerpoint/2010/main" val="10220933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rtl="0"/>
            <a:endParaRPr lang="en-CA"/>
          </a:p>
        </p:txBody>
      </p:sp>
      <p:sp>
        <p:nvSpPr>
          <p:cNvPr id="6" name="Footer Placeholder 5"/>
          <p:cNvSpPr>
            <a:spLocks noGrp="1"/>
          </p:cNvSpPr>
          <p:nvPr>
            <p:ph type="ftr" sz="quarter" idx="11"/>
          </p:nvPr>
        </p:nvSpPr>
        <p:spPr/>
        <p:txBody>
          <a:bodyPr/>
          <a:lstStyle/>
          <a:p>
            <a:pPr rtl="0"/>
            <a:endParaRPr lang="en-CA"/>
          </a:p>
        </p:txBody>
      </p:sp>
      <p:sp>
        <p:nvSpPr>
          <p:cNvPr id="7" name="Slide Number Placeholder 6"/>
          <p:cNvSpPr>
            <a:spLocks noGrp="1"/>
          </p:cNvSpPr>
          <p:nvPr>
            <p:ph type="sldNum" sz="quarter" idx="12"/>
          </p:nvPr>
        </p:nvSpPr>
        <p:spPr/>
        <p:txBody>
          <a:bodyPr/>
          <a:lstStyle/>
          <a:p>
            <a:pPr rtl="0"/>
            <a:fld id="{00000000-1234-1234-1234-123412341234}" type="slidenum">
              <a:rPr lang="en-US" smtClean="0"/>
              <a:pPr/>
              <a:t>‹#›</a:t>
            </a:fld>
            <a:endParaRPr lang="en-US"/>
          </a:p>
        </p:txBody>
      </p:sp>
    </p:spTree>
    <p:extLst>
      <p:ext uri="{BB962C8B-B14F-4D97-AF65-F5344CB8AC3E}">
        <p14:creationId xmlns:p14="http://schemas.microsoft.com/office/powerpoint/2010/main" val="906372515"/>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rtl="0"/>
            <a:endParaRPr lang="en-CA"/>
          </a:p>
        </p:txBody>
      </p:sp>
      <p:sp>
        <p:nvSpPr>
          <p:cNvPr id="6" name="Footer Placeholder 5"/>
          <p:cNvSpPr>
            <a:spLocks noGrp="1"/>
          </p:cNvSpPr>
          <p:nvPr>
            <p:ph type="ftr" sz="quarter" idx="11"/>
          </p:nvPr>
        </p:nvSpPr>
        <p:spPr/>
        <p:txBody>
          <a:bodyPr/>
          <a:lstStyle/>
          <a:p>
            <a:pPr rtl="0"/>
            <a:endParaRPr lang="en-CA"/>
          </a:p>
        </p:txBody>
      </p:sp>
      <p:sp>
        <p:nvSpPr>
          <p:cNvPr id="7" name="Slide Number Placeholder 6"/>
          <p:cNvSpPr>
            <a:spLocks noGrp="1"/>
          </p:cNvSpPr>
          <p:nvPr>
            <p:ph type="sldNum" sz="quarter" idx="12"/>
          </p:nvPr>
        </p:nvSpPr>
        <p:spPr/>
        <p:txBody>
          <a:bodyPr/>
          <a:lstStyle/>
          <a:p>
            <a:pPr rtl="0"/>
            <a:fld id="{00000000-1234-1234-1234-123412341234}" type="slidenum">
              <a:rPr lang="en-US" smtClean="0"/>
              <a:pPr/>
              <a:t>‹#›</a:t>
            </a:fld>
            <a:endParaRPr lang="en-US"/>
          </a:p>
        </p:txBody>
      </p:sp>
    </p:spTree>
    <p:extLst>
      <p:ext uri="{BB962C8B-B14F-4D97-AF65-F5344CB8AC3E}">
        <p14:creationId xmlns:p14="http://schemas.microsoft.com/office/powerpoint/2010/main" val="2171464335"/>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pPr rtl="0"/>
            <a:endParaRPr lang="en-CA"/>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pPr rtl="0"/>
            <a:endParaRPr lang="en-CA"/>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pPr rtl="0"/>
            <a:fld id="{00000000-1234-1234-1234-123412341234}" type="slidenum">
              <a:rPr lang="en-US" smtClean="0"/>
              <a:pPr/>
              <a:t>‹#›</a:t>
            </a:fld>
            <a:endParaRPr lang="en-US"/>
          </a:p>
        </p:txBody>
      </p:sp>
    </p:spTree>
    <p:extLst>
      <p:ext uri="{BB962C8B-B14F-4D97-AF65-F5344CB8AC3E}">
        <p14:creationId xmlns:p14="http://schemas.microsoft.com/office/powerpoint/2010/main" val="3398039955"/>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Lst>
  <p:hf sldNum="0" hdr="0" ftr="0" dt="0"/>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ags" Target="../tags/tag2.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3.xml"/><Relationship Id="rId1" Type="http://schemas.openxmlformats.org/officeDocument/2006/relationships/tags" Target="../tags/tag10.xml"/><Relationship Id="rId6" Type="http://schemas.openxmlformats.org/officeDocument/2006/relationships/image" Target="../media/image10.png"/><Relationship Id="rId5" Type="http://schemas.openxmlformats.org/officeDocument/2006/relationships/hyperlink" Target="https://archive.globalfrp.org/complementary-learning/publications-resources/four-important-things-research-tells-us-about-the-transition-to-school" TargetMode="External"/><Relationship Id="rId4" Type="http://schemas.openxmlformats.org/officeDocument/2006/relationships/hyperlink" Target="https://everykid.on.ca/wp-content/uploads/2011/10/Four-Important-Things-to-Know-About-the-Transition-to-School_HFRP_March2015.pdf" TargetMode="Externa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3.xml"/><Relationship Id="rId1" Type="http://schemas.openxmlformats.org/officeDocument/2006/relationships/tags" Target="../tags/tag11.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3.xml"/><Relationship Id="rId1" Type="http://schemas.openxmlformats.org/officeDocument/2006/relationships/tags" Target="../tags/tag12.xml"/><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3.xml"/><Relationship Id="rId1" Type="http://schemas.openxmlformats.org/officeDocument/2006/relationships/tags" Target="../tags/tag13.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18.png"/><Relationship Id="rId2" Type="http://schemas.openxmlformats.org/officeDocument/2006/relationships/slideLayout" Target="../slideLayouts/slideLayout13.xml"/><Relationship Id="rId1" Type="http://schemas.openxmlformats.org/officeDocument/2006/relationships/tags" Target="../tags/tag1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3.xml"/><Relationship Id="rId1" Type="http://schemas.openxmlformats.org/officeDocument/2006/relationships/tags" Target="../tags/tag15.xml"/><Relationship Id="rId5" Type="http://schemas.openxmlformats.org/officeDocument/2006/relationships/image" Target="../media/image19.png"/><Relationship Id="rId4" Type="http://schemas.openxmlformats.org/officeDocument/2006/relationships/hyperlink" Target="https://www.naeyc.org/resources/pubs/yc/nov2019/understanding-anti-bias" TargetMode="Externa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3.xml"/><Relationship Id="rId1" Type="http://schemas.openxmlformats.org/officeDocument/2006/relationships/tags" Target="../tags/tag16.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3.xml"/><Relationship Id="rId1" Type="http://schemas.openxmlformats.org/officeDocument/2006/relationships/tags" Target="../tags/tag1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3.xml"/><Relationship Id="rId1" Type="http://schemas.openxmlformats.org/officeDocument/2006/relationships/tags" Target="../tags/tag18.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3.xml"/><Relationship Id="rId1" Type="http://schemas.openxmlformats.org/officeDocument/2006/relationships/tags" Target="../tags/tag19.xml"/><Relationship Id="rId5" Type="http://schemas.openxmlformats.org/officeDocument/2006/relationships/image" Target="../media/image25.png"/><Relationship Id="rId4" Type="http://schemas.openxmlformats.org/officeDocument/2006/relationships/hyperlink" Target="https://welcome-to-kindergarten.ca/Documents-de-planification-documents-pour-aider-%C3%A0-planifier-votre-session/Attentes-cadre-pour-lorganisation-de-seances-dinitiation-familiale-EEC-BAM.pdf" TargetMode="Externa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3.xml"/><Relationship Id="rId1" Type="http://schemas.openxmlformats.org/officeDocument/2006/relationships/tags" Target="../tags/tag20.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jp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3.xml"/><Relationship Id="rId1" Type="http://schemas.openxmlformats.org/officeDocument/2006/relationships/tags" Target="../tags/tag2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jp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3.xml"/><Relationship Id="rId1" Type="http://schemas.openxmlformats.org/officeDocument/2006/relationships/tags" Target="../tags/tag22.xml"/><Relationship Id="rId5" Type="http://schemas.openxmlformats.org/officeDocument/2006/relationships/image" Target="../media/image33.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3.xml"/><Relationship Id="rId1" Type="http://schemas.openxmlformats.org/officeDocument/2006/relationships/tags" Target="../tags/tag23.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3.xml"/><Relationship Id="rId1" Type="http://schemas.openxmlformats.org/officeDocument/2006/relationships/tags" Target="../tags/tag24.xml"/><Relationship Id="rId4" Type="http://schemas.openxmlformats.org/officeDocument/2006/relationships/image" Target="../media/image35.jp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3.xml"/><Relationship Id="rId1" Type="http://schemas.openxmlformats.org/officeDocument/2006/relationships/tags" Target="../tags/tag25.xml"/><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3.xml"/><Relationship Id="rId1" Type="http://schemas.openxmlformats.org/officeDocument/2006/relationships/tags" Target="../tags/tag26.xml"/><Relationship Id="rId5" Type="http://schemas.openxmlformats.org/officeDocument/2006/relationships/image" Target="../media/image38.PNG"/><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3.xml"/><Relationship Id="rId1" Type="http://schemas.openxmlformats.org/officeDocument/2006/relationships/tags" Target="../tags/tag27.xml"/><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3.xml"/><Relationship Id="rId1" Type="http://schemas.openxmlformats.org/officeDocument/2006/relationships/tags" Target="../tags/tag28.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3.xml"/><Relationship Id="rId1" Type="http://schemas.openxmlformats.org/officeDocument/2006/relationships/tags" Target="../tags/tag29.xml"/><Relationship Id="rId5" Type="http://schemas.openxmlformats.org/officeDocument/2006/relationships/image" Target="../media/image44.PNG"/><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3.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3.xml"/><Relationship Id="rId1" Type="http://schemas.openxmlformats.org/officeDocument/2006/relationships/tags" Target="../tags/tag30.xml"/><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3.xml"/><Relationship Id="rId1" Type="http://schemas.openxmlformats.org/officeDocument/2006/relationships/tags" Target="../tags/tag31.xml"/><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3.xml"/><Relationship Id="rId1" Type="http://schemas.openxmlformats.org/officeDocument/2006/relationships/tags" Target="../tags/tag32.xml"/><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3.xml"/><Relationship Id="rId1" Type="http://schemas.openxmlformats.org/officeDocument/2006/relationships/tags" Target="../tags/tag33.xml"/><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3.xml"/><Relationship Id="rId1" Type="http://schemas.openxmlformats.org/officeDocument/2006/relationships/tags" Target="../tags/tag34.xml"/><Relationship Id="rId4" Type="http://schemas.openxmlformats.org/officeDocument/2006/relationships/image" Target="../media/image48.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3.xml"/><Relationship Id="rId1" Type="http://schemas.openxmlformats.org/officeDocument/2006/relationships/tags" Target="../tags/tag35.xml"/><Relationship Id="rId4" Type="http://schemas.openxmlformats.org/officeDocument/2006/relationships/image" Target="../media/image48.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3.xml"/><Relationship Id="rId1" Type="http://schemas.openxmlformats.org/officeDocument/2006/relationships/tags" Target="../tags/tag36.xml"/><Relationship Id="rId4" Type="http://schemas.openxmlformats.org/officeDocument/2006/relationships/image" Target="../media/image49.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3.xml"/><Relationship Id="rId1" Type="http://schemas.openxmlformats.org/officeDocument/2006/relationships/tags" Target="../tags/tag37.xml"/><Relationship Id="rId4" Type="http://schemas.openxmlformats.org/officeDocument/2006/relationships/image" Target="../media/image50.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3.xml"/><Relationship Id="rId1" Type="http://schemas.openxmlformats.org/officeDocument/2006/relationships/tags" Target="../tags/tag38.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3.xml"/><Relationship Id="rId1" Type="http://schemas.openxmlformats.org/officeDocument/2006/relationships/tags" Target="../tags/tag39.xml"/><Relationship Id="rId5" Type="http://schemas.openxmlformats.org/officeDocument/2006/relationships/hyperlink" Target="mailto:info@welcome-to-kindergarten.ca" TargetMode="External"/><Relationship Id="rId4" Type="http://schemas.openxmlformats.org/officeDocument/2006/relationships/hyperlink" Target="https://welcome-to-kindergarten.ca/fr/connexion-bam/" TargetMode="Externa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3.xml"/><Relationship Id="rId1" Type="http://schemas.openxmlformats.org/officeDocument/2006/relationships/tags" Target="../tags/tag5.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3.xml"/><Relationship Id="rId1" Type="http://schemas.openxmlformats.org/officeDocument/2006/relationships/tags" Target="../tags/tag40.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3.xml"/><Relationship Id="rId1" Type="http://schemas.openxmlformats.org/officeDocument/2006/relationships/tags" Target="../tags/tag41.xml"/><Relationship Id="rId5" Type="http://schemas.openxmlformats.org/officeDocument/2006/relationships/image" Target="../media/image52.png"/><Relationship Id="rId4" Type="http://schemas.openxmlformats.org/officeDocument/2006/relationships/image" Target="../media/image51.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3.xml"/><Relationship Id="rId1" Type="http://schemas.openxmlformats.org/officeDocument/2006/relationships/tags" Target="../tags/tag42.xml"/><Relationship Id="rId6" Type="http://schemas.openxmlformats.org/officeDocument/2006/relationships/image" Target="../media/image54.PNG"/><Relationship Id="rId5" Type="http://schemas.openxmlformats.org/officeDocument/2006/relationships/image" Target="../media/image53.PNG"/><Relationship Id="rId4" Type="http://schemas.microsoft.com/office/2018/10/relationships/comments" Target="../comments/modernComment_16C_A8615A5A.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3.xml"/><Relationship Id="rId1" Type="http://schemas.openxmlformats.org/officeDocument/2006/relationships/tags" Target="../tags/tag43.xml"/><Relationship Id="rId5" Type="http://schemas.openxmlformats.org/officeDocument/2006/relationships/image" Target="../media/image56.png"/><Relationship Id="rId4" Type="http://schemas.openxmlformats.org/officeDocument/2006/relationships/image" Target="../media/image5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6.jpeg"/><Relationship Id="rId2" Type="http://schemas.openxmlformats.org/officeDocument/2006/relationships/slideLayout" Target="../slideLayouts/slideLayout13.xml"/><Relationship Id="rId1" Type="http://schemas.openxmlformats.org/officeDocument/2006/relationships/tags" Target="../tags/tag6.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4.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3.xml"/><Relationship Id="rId1" Type="http://schemas.openxmlformats.org/officeDocument/2006/relationships/tags" Target="../tags/tag8.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3.xml"/><Relationship Id="rId1" Type="http://schemas.openxmlformats.org/officeDocument/2006/relationships/video" Target="https://www.youtube.com/embed/aojH6oO3yqg" TargetMode="Externa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3.xml"/><Relationship Id="rId1" Type="http://schemas.openxmlformats.org/officeDocument/2006/relationships/tags" Target="../tags/tag9.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1"/>
          <p:cNvSpPr txBox="1">
            <a:spLocks noGrp="1"/>
          </p:cNvSpPr>
          <p:nvPr>
            <p:ph type="ctrTitle"/>
          </p:nvPr>
        </p:nvSpPr>
        <p:spPr>
          <a:xfrm>
            <a:off x="1521204" y="2424394"/>
            <a:ext cx="9144000" cy="1561500"/>
          </a:xfrm>
          <a:prstGeom prst="rect">
            <a:avLst/>
          </a:prstGeom>
          <a:noFill/>
          <a:ln>
            <a:noFill/>
          </a:ln>
        </p:spPr>
        <p:txBody>
          <a:bodyPr spcFirstLastPara="1" wrap="square" lIns="91425" tIns="45700" rIns="91425" bIns="45700" rtlCol="0" anchor="t" anchorCtr="0">
            <a:normAutofit fontScale="90000"/>
          </a:bodyPr>
          <a:lstStyle/>
          <a:p>
            <a:pPr marL="0" lvl="0" indent="0" algn="ctr" rtl="0">
              <a:lnSpc>
                <a:spcPct val="100000"/>
              </a:lnSpc>
              <a:spcBef>
                <a:spcPts val="0"/>
              </a:spcBef>
              <a:spcAft>
                <a:spcPts val="0"/>
              </a:spcAft>
              <a:buClr>
                <a:schemeClr val="lt1"/>
              </a:buClr>
              <a:buSzPts val="5940"/>
              <a:buFont typeface="Arial"/>
              <a:buNone/>
            </a:pPr>
            <a:r>
              <a:rPr lang="fr-CA" sz="5740" b="1" dirty="0">
                <a:solidFill>
                  <a:schemeClr val="tx1"/>
                </a:solidFill>
                <a:latin typeface="Frutiger LT Std 45 Light" panose="020B0402020204020204" pitchFamily="34" charset="0"/>
                <a:sym typeface="Arial"/>
              </a:rPr>
              <a:t>Bienvenue à la maternelle</a:t>
            </a:r>
            <a:br>
              <a:rPr lang="fr-CA" sz="5740" b="1" dirty="0">
                <a:solidFill>
                  <a:schemeClr val="tx1"/>
                </a:solidFill>
                <a:latin typeface="Frutiger LT Std 45 Light" panose="020B0402020204020204" pitchFamily="34" charset="0"/>
                <a:sym typeface="Arial"/>
              </a:rPr>
            </a:br>
            <a:br>
              <a:rPr lang="fr-CA" sz="5740" b="1" dirty="0">
                <a:solidFill>
                  <a:schemeClr val="tx1"/>
                </a:solidFill>
                <a:latin typeface="Frutiger LT Std 45 Light" panose="020B0402020204020204" pitchFamily="34" charset="0"/>
                <a:sym typeface="Arial"/>
              </a:rPr>
            </a:br>
            <a:endParaRPr sz="6400" b="1" dirty="0">
              <a:latin typeface="Frutiger LT Std 45 Light" panose="020B0402020204020204" pitchFamily="34" charset="0"/>
              <a:sym typeface="Arial"/>
            </a:endParaRPr>
          </a:p>
        </p:txBody>
      </p:sp>
      <p:sp>
        <p:nvSpPr>
          <p:cNvPr id="129" name="Google Shape;129;p1"/>
          <p:cNvSpPr txBox="1"/>
          <p:nvPr/>
        </p:nvSpPr>
        <p:spPr>
          <a:xfrm>
            <a:off x="3142851" y="-430475"/>
            <a:ext cx="184666" cy="369332"/>
          </a:xfrm>
          <a:prstGeom prst="rect">
            <a:avLst/>
          </a:prstGeom>
          <a:noFill/>
          <a:ln>
            <a:noFill/>
          </a:ln>
        </p:spPr>
        <p:txBody>
          <a:bodyPr spcFirstLastPara="1" wrap="square" lIns="91425" tIns="45700" rIns="91425" bIns="45700" rtlCol="0" anchor="t" anchorCtr="0">
            <a:spAutoFit/>
          </a:bodyPr>
          <a:lstStyle/>
          <a:p>
            <a:pPr rtl="0">
              <a:buSzPts val="1800"/>
            </a:pPr>
            <a:endParaRPr sz="1800">
              <a:latin typeface="Calibri"/>
              <a:ea typeface="Calibri"/>
              <a:cs typeface="Calibri"/>
              <a:sym typeface="Calibri"/>
            </a:endParaRPr>
          </a:p>
        </p:txBody>
      </p:sp>
      <p:sp>
        <p:nvSpPr>
          <p:cNvPr id="130" name="Google Shape;130;p1"/>
          <p:cNvSpPr txBox="1"/>
          <p:nvPr/>
        </p:nvSpPr>
        <p:spPr>
          <a:xfrm>
            <a:off x="2669270" y="1269900"/>
            <a:ext cx="184666" cy="369332"/>
          </a:xfrm>
          <a:prstGeom prst="rect">
            <a:avLst/>
          </a:prstGeom>
          <a:noFill/>
          <a:ln>
            <a:noFill/>
          </a:ln>
        </p:spPr>
        <p:txBody>
          <a:bodyPr spcFirstLastPara="1" wrap="square" lIns="91425" tIns="45700" rIns="91425" bIns="45700" rtlCol="0" anchor="t" anchorCtr="0">
            <a:spAutoFit/>
          </a:bodyPr>
          <a:lstStyle/>
          <a:p>
            <a:pPr rtl="0">
              <a:buSzPts val="1800"/>
            </a:pPr>
            <a:endParaRPr sz="1800">
              <a:latin typeface="Calibri"/>
              <a:ea typeface="Calibri"/>
              <a:cs typeface="Calibri"/>
              <a:sym typeface="Calibri"/>
            </a:endParaRPr>
          </a:p>
        </p:txBody>
      </p:sp>
      <p:pic>
        <p:nvPicPr>
          <p:cNvPr id="3" name="Picture 2">
            <a:extLst>
              <a:ext uri="{FF2B5EF4-FFF2-40B4-BE49-F238E27FC236}">
                <a16:creationId xmlns:a16="http://schemas.microsoft.com/office/drawing/2014/main" id="{C77E635D-780F-5902-8016-A59963690842}"/>
              </a:ext>
            </a:extLst>
          </p:cNvPr>
          <p:cNvPicPr>
            <a:picLocks noChangeAspect="1"/>
          </p:cNvPicPr>
          <p:nvPr/>
        </p:nvPicPr>
        <p:blipFill>
          <a:blip r:embed="rId4"/>
          <a:stretch>
            <a:fillRect/>
          </a:stretch>
        </p:blipFill>
        <p:spPr>
          <a:xfrm>
            <a:off x="-2796" y="724019"/>
            <a:ext cx="12192000" cy="1398016"/>
          </a:xfrm>
          <a:prstGeom prst="rect">
            <a:avLst/>
          </a:prstGeom>
        </p:spPr>
      </p:pic>
      <p:sp>
        <p:nvSpPr>
          <p:cNvPr id="5" name="TextBox 4">
            <a:extLst>
              <a:ext uri="{FF2B5EF4-FFF2-40B4-BE49-F238E27FC236}">
                <a16:creationId xmlns:a16="http://schemas.microsoft.com/office/drawing/2014/main" id="{7CB81C7D-0A5E-8B8D-54AF-70E42CD7141C}"/>
              </a:ext>
            </a:extLst>
          </p:cNvPr>
          <p:cNvSpPr txBox="1"/>
          <p:nvPr/>
        </p:nvSpPr>
        <p:spPr>
          <a:xfrm>
            <a:off x="3235184" y="3995406"/>
            <a:ext cx="6416180" cy="707886"/>
          </a:xfrm>
          <a:prstGeom prst="rect">
            <a:avLst/>
          </a:prstGeom>
          <a:noFill/>
        </p:spPr>
        <p:txBody>
          <a:bodyPr wrap="square">
            <a:spAutoFit/>
          </a:bodyPr>
          <a:lstStyle/>
          <a:p>
            <a:r>
              <a:rPr lang="fr-CA" sz="4000" b="1" dirty="0">
                <a:solidFill>
                  <a:schemeClr val="tx1"/>
                </a:solidFill>
                <a:latin typeface="Frutiger LT Std 45 Light" panose="020B0402020204020204" pitchFamily="34" charset="0"/>
                <a:sym typeface="Arial"/>
              </a:rPr>
              <a:t>Formation Professionnelle</a:t>
            </a:r>
            <a:r>
              <a:rPr lang="fr-CA" sz="4000" b="1" dirty="0">
                <a:latin typeface="Frutiger LT Std 45 Light" panose="020B0402020204020204" pitchFamily="34" charset="0"/>
                <a:sym typeface="Arial"/>
              </a:rPr>
              <a:t> </a:t>
            </a:r>
            <a:endParaRPr lang="en-CA" sz="4000" dirty="0"/>
          </a:p>
        </p:txBody>
      </p:sp>
    </p:spTree>
    <p:custDataLst>
      <p:tags r:id="rId1"/>
    </p:custDataLst>
    <p:extLst>
      <p:ext uri="{BB962C8B-B14F-4D97-AF65-F5344CB8AC3E}">
        <p14:creationId xmlns:p14="http://schemas.microsoft.com/office/powerpoint/2010/main" val="17862519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9"/>
          <p:cNvSpPr txBox="1">
            <a:spLocks noGrp="1"/>
          </p:cNvSpPr>
          <p:nvPr>
            <p:ph type="body" idx="1"/>
          </p:nvPr>
        </p:nvSpPr>
        <p:spPr>
          <a:xfrm>
            <a:off x="345700" y="1438875"/>
            <a:ext cx="11360700" cy="4449600"/>
          </a:xfrm>
          <a:prstGeom prst="rect">
            <a:avLst/>
          </a:prstGeom>
          <a:noFill/>
          <a:ln>
            <a:noFill/>
          </a:ln>
        </p:spPr>
        <p:txBody>
          <a:bodyPr spcFirstLastPara="1" wrap="square" lIns="91425" tIns="45700" rIns="91425" bIns="45700" rtlCol="0" anchor="t" anchorCtr="0">
            <a:normAutofit/>
          </a:bodyPr>
          <a:lstStyle/>
          <a:p>
            <a:pPr marL="0" lvl="0" indent="0" algn="l" rtl="0">
              <a:lnSpc>
                <a:spcPct val="90000"/>
              </a:lnSpc>
              <a:spcBef>
                <a:spcPts val="1000"/>
              </a:spcBef>
              <a:spcAft>
                <a:spcPts val="0"/>
              </a:spcAft>
              <a:buSzPts val="1800"/>
              <a:buNone/>
            </a:pPr>
            <a:endParaRPr/>
          </a:p>
          <a:p>
            <a:pPr marL="228588" lvl="0" indent="-88888" algn="l" rtl="0">
              <a:lnSpc>
                <a:spcPct val="90000"/>
              </a:lnSpc>
              <a:spcBef>
                <a:spcPts val="1000"/>
              </a:spcBef>
              <a:spcAft>
                <a:spcPts val="0"/>
              </a:spcAft>
              <a:buClr>
                <a:schemeClr val="dk1"/>
              </a:buClr>
              <a:buSzPts val="2200"/>
              <a:buFont typeface="Arial"/>
              <a:buNone/>
            </a:pPr>
            <a:endParaRPr sz="2200"/>
          </a:p>
          <a:p>
            <a:pPr marL="0" lvl="0" indent="0" algn="l" rtl="0">
              <a:lnSpc>
                <a:spcPct val="70000"/>
              </a:lnSpc>
              <a:spcBef>
                <a:spcPts val="1000"/>
              </a:spcBef>
              <a:spcAft>
                <a:spcPts val="0"/>
              </a:spcAft>
              <a:buClr>
                <a:srgbClr val="FF0000"/>
              </a:buClr>
              <a:buSzPts val="2200"/>
              <a:buNone/>
            </a:pPr>
            <a:endParaRPr sz="2200">
              <a:solidFill>
                <a:srgbClr val="FF0000"/>
              </a:solidFill>
            </a:endParaRPr>
          </a:p>
        </p:txBody>
      </p:sp>
      <p:sp>
        <p:nvSpPr>
          <p:cNvPr id="221" name="Google Shape;221;p9"/>
          <p:cNvSpPr txBox="1">
            <a:spLocks noGrp="1"/>
          </p:cNvSpPr>
          <p:nvPr>
            <p:ph type="body" idx="2"/>
          </p:nvPr>
        </p:nvSpPr>
        <p:spPr>
          <a:xfrm>
            <a:off x="446324" y="85449"/>
            <a:ext cx="12076601" cy="930900"/>
          </a:xfrm>
          <a:prstGeom prst="rect">
            <a:avLst/>
          </a:prstGeom>
          <a:noFill/>
          <a:ln>
            <a:noFill/>
          </a:ln>
        </p:spPr>
        <p:txBody>
          <a:bodyPr spcFirstLastPara="1" wrap="square" lIns="91425" tIns="45700" rIns="91425" bIns="45700" rtlCol="0" anchor="ctr" anchorCtr="0">
            <a:noAutofit/>
          </a:bodyPr>
          <a:lstStyle/>
          <a:p>
            <a:pPr marL="0" lvl="0" indent="0" algn="l" rtl="0">
              <a:lnSpc>
                <a:spcPct val="80000"/>
              </a:lnSpc>
              <a:spcBef>
                <a:spcPts val="0"/>
              </a:spcBef>
              <a:spcAft>
                <a:spcPts val="0"/>
              </a:spcAft>
              <a:buClr>
                <a:schemeClr val="lt1"/>
              </a:buClr>
              <a:buSzPts val="4000"/>
              <a:buNone/>
            </a:pPr>
            <a:r>
              <a:rPr lang="fr-CA" sz="3700" spc="-20" dirty="0">
                <a:solidFill>
                  <a:schemeClr val="tx1"/>
                </a:solidFill>
                <a:latin typeface="Frutiger LT Std 45 Light" panose="020B0402020204020204" pitchFamily="34" charset="0"/>
                <a:sym typeface="Arial"/>
              </a:rPr>
              <a:t>Un accueil chaleureux : l’importance de la transition</a:t>
            </a:r>
            <a:endParaRPr sz="3700" spc="-20" dirty="0">
              <a:solidFill>
                <a:schemeClr val="tx1"/>
              </a:solidFill>
              <a:latin typeface="Frutiger LT Std 45 Light" panose="020B0402020204020204" pitchFamily="34" charset="0"/>
              <a:sym typeface="Arial"/>
            </a:endParaRPr>
          </a:p>
        </p:txBody>
      </p:sp>
      <p:sp>
        <p:nvSpPr>
          <p:cNvPr id="222" name="Google Shape;222;p9"/>
          <p:cNvSpPr txBox="1"/>
          <p:nvPr/>
        </p:nvSpPr>
        <p:spPr>
          <a:xfrm>
            <a:off x="4979996" y="1357100"/>
            <a:ext cx="6975926" cy="4494000"/>
          </a:xfrm>
          <a:prstGeom prst="rect">
            <a:avLst/>
          </a:prstGeom>
          <a:noFill/>
          <a:ln>
            <a:noFill/>
          </a:ln>
        </p:spPr>
        <p:txBody>
          <a:bodyPr spcFirstLastPara="1" wrap="square" lIns="91425" tIns="91425" rIns="91425" bIns="91425" rtlCol="0" anchor="t" anchorCtr="0">
            <a:noAutofit/>
          </a:bodyPr>
          <a:lstStyle/>
          <a:p>
            <a:pPr rtl="0">
              <a:lnSpc>
                <a:spcPct val="115000"/>
              </a:lnSpc>
              <a:buSzPts val="1800"/>
            </a:pPr>
            <a:endParaRPr sz="2200" dirty="0">
              <a:latin typeface="Frutiger LT Std 45 Light" panose="020B0402020204020204" pitchFamily="34" charset="0"/>
            </a:endParaRPr>
          </a:p>
          <a:p>
            <a:pPr algn="ctr" rtl="0">
              <a:lnSpc>
                <a:spcPct val="115000"/>
              </a:lnSpc>
              <a:buSzPts val="1800"/>
            </a:pPr>
            <a:r>
              <a:rPr lang="fr-CA" sz="2200" b="1" dirty="0">
                <a:latin typeface="Frutiger LT Std 45 Light" panose="020B0402020204020204" pitchFamily="34" charset="0"/>
                <a:hlinkClick r:id="rId4"/>
              </a:rPr>
              <a:t>La transition est un processus graduel.</a:t>
            </a:r>
            <a:r>
              <a:rPr lang="fr-CA" sz="2200" b="1" dirty="0">
                <a:latin typeface="Frutiger LT Std 45 Light" panose="020B0402020204020204" pitchFamily="34" charset="0"/>
              </a:rPr>
              <a:t> </a:t>
            </a:r>
            <a:endParaRPr lang="en-CA" sz="2200" dirty="0">
              <a:latin typeface="Frutiger LT Std 45 Light" panose="020B0402020204020204" pitchFamily="34" charset="0"/>
            </a:endParaRPr>
          </a:p>
          <a:p>
            <a:pPr rtl="0">
              <a:lnSpc>
                <a:spcPct val="115000"/>
              </a:lnSpc>
              <a:buSzPts val="1800"/>
            </a:pPr>
            <a:endParaRPr sz="2200" dirty="0">
              <a:latin typeface="Frutiger LT Std 45 Light" panose="020B0402020204020204" pitchFamily="34" charset="0"/>
            </a:endParaRPr>
          </a:p>
          <a:p>
            <a:pPr marL="914400" indent="-457200" rtl="0">
              <a:lnSpc>
                <a:spcPct val="115000"/>
              </a:lnSpc>
              <a:buSzPct val="100000"/>
              <a:buFont typeface="+mj-lt"/>
              <a:buAutoNum type="arabicPeriod"/>
            </a:pPr>
            <a:r>
              <a:rPr lang="fr-CA" sz="2200" dirty="0">
                <a:latin typeface="Frutiger LT Std 45 Light" panose="020B0402020204020204" pitchFamily="34" charset="0"/>
              </a:rPr>
              <a:t>La transition est une question d’</a:t>
            </a:r>
            <a:r>
              <a:rPr lang="fr-CA" sz="2200" b="1" dirty="0">
                <a:latin typeface="Frutiger LT Std 45 Light" panose="020B0402020204020204" pitchFamily="34" charset="0"/>
              </a:rPr>
              <a:t>équité</a:t>
            </a:r>
            <a:r>
              <a:rPr lang="fr-CA" sz="2200" dirty="0">
                <a:latin typeface="Frutiger LT Std 45 Light" panose="020B0402020204020204" pitchFamily="34" charset="0"/>
              </a:rPr>
              <a:t>.</a:t>
            </a:r>
            <a:endParaRPr sz="2200" dirty="0">
              <a:latin typeface="Frutiger LT Std 45 Light" panose="020B0402020204020204" pitchFamily="34" charset="0"/>
            </a:endParaRPr>
          </a:p>
          <a:p>
            <a:pPr marL="914400" indent="-457200" rtl="0">
              <a:lnSpc>
                <a:spcPct val="115000"/>
              </a:lnSpc>
              <a:buSzPct val="100000"/>
              <a:buFont typeface="+mj-lt"/>
              <a:buAutoNum type="arabicPeriod"/>
            </a:pPr>
            <a:r>
              <a:rPr lang="fr-CA" sz="2200" dirty="0">
                <a:latin typeface="Frutiger LT Std 45 Light" panose="020B0402020204020204" pitchFamily="34" charset="0"/>
              </a:rPr>
              <a:t>Une </a:t>
            </a:r>
            <a:r>
              <a:rPr lang="fr-CA" sz="2200" b="1" dirty="0">
                <a:latin typeface="Frutiger LT Std 45 Light" panose="020B0402020204020204" pitchFamily="34" charset="0"/>
              </a:rPr>
              <a:t>entrée à l’école en douceur</a:t>
            </a:r>
            <a:r>
              <a:rPr lang="fr-CA" sz="2200" dirty="0">
                <a:latin typeface="Frutiger LT Std 45 Light" panose="020B0402020204020204" pitchFamily="34" charset="0"/>
              </a:rPr>
              <a:t> transparaît dans les résultats des enfants.</a:t>
            </a:r>
            <a:endParaRPr sz="2200" dirty="0">
              <a:latin typeface="Frutiger LT Std 45 Light" panose="020B0402020204020204" pitchFamily="34" charset="0"/>
            </a:endParaRPr>
          </a:p>
          <a:p>
            <a:pPr marL="914400" indent="-457200" rtl="0">
              <a:lnSpc>
                <a:spcPct val="115000"/>
              </a:lnSpc>
              <a:buSzPct val="100000"/>
              <a:buFont typeface="+mj-lt"/>
              <a:buAutoNum type="arabicPeriod"/>
            </a:pPr>
            <a:r>
              <a:rPr lang="fr-CA" sz="2200" b="1" dirty="0">
                <a:latin typeface="Frutiger LT Std 45 Light" panose="020B0402020204020204" pitchFamily="34" charset="0"/>
              </a:rPr>
              <a:t>Les familles</a:t>
            </a:r>
            <a:r>
              <a:rPr lang="fr-CA" sz="2200" dirty="0">
                <a:latin typeface="Frutiger LT Std 45 Light" panose="020B0402020204020204" pitchFamily="34" charset="0"/>
              </a:rPr>
              <a:t> jouent un rôle essentiel dans la transition vers l’école.</a:t>
            </a:r>
            <a:endParaRPr sz="2200" dirty="0">
              <a:latin typeface="Frutiger LT Std 45 Light" panose="020B0402020204020204" pitchFamily="34" charset="0"/>
            </a:endParaRPr>
          </a:p>
          <a:p>
            <a:pPr marL="914400" indent="-457200" rtl="0">
              <a:lnSpc>
                <a:spcPct val="115000"/>
              </a:lnSpc>
              <a:buSzPct val="100000"/>
              <a:buFont typeface="+mj-lt"/>
              <a:buAutoNum type="arabicPeriod"/>
            </a:pPr>
            <a:r>
              <a:rPr lang="fr-CA" sz="2200" dirty="0">
                <a:latin typeface="Frutiger LT Std 45 Light" panose="020B0402020204020204" pitchFamily="34" charset="0"/>
              </a:rPr>
              <a:t>Tout est question de </a:t>
            </a:r>
            <a:r>
              <a:rPr lang="fr-CA" sz="2200" b="1" dirty="0">
                <a:latin typeface="Frutiger LT Std 45 Light" panose="020B0402020204020204" pitchFamily="34" charset="0"/>
              </a:rPr>
              <a:t>relations : </a:t>
            </a:r>
            <a:r>
              <a:rPr lang="fr-CA" sz="2200" dirty="0">
                <a:latin typeface="Frutiger LT Std 45 Light" panose="020B0402020204020204" pitchFamily="34" charset="0"/>
              </a:rPr>
              <a:t>au sein des familles, des programmes de la petite enfance, des écoles et des collectivités.</a:t>
            </a:r>
            <a:endParaRPr sz="2200" dirty="0">
              <a:latin typeface="Frutiger LT Std 45 Light" panose="020B0402020204020204" pitchFamily="34" charset="0"/>
            </a:endParaRPr>
          </a:p>
          <a:p>
            <a:pPr rtl="0">
              <a:buSzPts val="1400"/>
            </a:pPr>
            <a:endParaRPr sz="2200" dirty="0">
              <a:latin typeface="Frutiger LT Std 45 Light" panose="020B0402020204020204" pitchFamily="34" charset="0"/>
            </a:endParaRPr>
          </a:p>
        </p:txBody>
      </p:sp>
      <p:pic>
        <p:nvPicPr>
          <p:cNvPr id="225" name="Google Shape;225;p9">
            <a:hlinkClick r:id="rId5"/>
          </p:cNvPr>
          <p:cNvPicPr preferRelativeResize="0"/>
          <p:nvPr/>
        </p:nvPicPr>
        <p:blipFill>
          <a:blip r:embed="rId6"/>
          <a:srcRect/>
          <a:stretch/>
        </p:blipFill>
        <p:spPr>
          <a:xfrm>
            <a:off x="781664" y="1195244"/>
            <a:ext cx="3948634" cy="4738361"/>
          </a:xfrm>
          <a:prstGeom prst="rect">
            <a:avLst/>
          </a:prstGeom>
          <a:noFill/>
          <a:ln w="38100" cap="flat" cmpd="sng">
            <a:solidFill>
              <a:srgbClr val="6A89BC"/>
            </a:solidFill>
            <a:prstDash val="solid"/>
            <a:round/>
            <a:headEnd type="none" w="sm" len="sm"/>
            <a:tailEnd type="none" w="sm" len="sm"/>
          </a:ln>
        </p:spPr>
      </p:pic>
    </p:spTree>
    <p:custDataLst>
      <p:tags r:id="rId1"/>
    </p:custDataLst>
    <p:extLst>
      <p:ext uri="{BB962C8B-B14F-4D97-AF65-F5344CB8AC3E}">
        <p14:creationId xmlns:p14="http://schemas.microsoft.com/office/powerpoint/2010/main" val="37192758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2"/>
          <p:cNvSpPr txBox="1">
            <a:spLocks noGrp="1"/>
          </p:cNvSpPr>
          <p:nvPr>
            <p:ph type="body" idx="1"/>
          </p:nvPr>
        </p:nvSpPr>
        <p:spPr>
          <a:xfrm>
            <a:off x="345700" y="1438875"/>
            <a:ext cx="11360700" cy="4449600"/>
          </a:xfrm>
          <a:prstGeom prst="rect">
            <a:avLst/>
          </a:prstGeom>
          <a:noFill/>
          <a:ln>
            <a:noFill/>
          </a:ln>
        </p:spPr>
        <p:txBody>
          <a:bodyPr spcFirstLastPara="1" wrap="square" lIns="91425" tIns="45700" rIns="91425" bIns="45700" rtlCol="0" anchor="t" anchorCtr="0">
            <a:normAutofit/>
          </a:bodyPr>
          <a:lstStyle/>
          <a:p>
            <a:pPr marL="0" lvl="0" indent="0" algn="l" rtl="0">
              <a:lnSpc>
                <a:spcPct val="90000"/>
              </a:lnSpc>
              <a:spcBef>
                <a:spcPts val="1000"/>
              </a:spcBef>
              <a:spcAft>
                <a:spcPts val="0"/>
              </a:spcAft>
              <a:buSzPts val="1800"/>
              <a:buNone/>
            </a:pPr>
            <a:endParaRPr dirty="0"/>
          </a:p>
          <a:p>
            <a:pPr marL="228588" lvl="0" indent="-88888" algn="l" rtl="0">
              <a:lnSpc>
                <a:spcPct val="90000"/>
              </a:lnSpc>
              <a:spcBef>
                <a:spcPts val="1000"/>
              </a:spcBef>
              <a:spcAft>
                <a:spcPts val="0"/>
              </a:spcAft>
              <a:buClr>
                <a:schemeClr val="dk1"/>
              </a:buClr>
              <a:buSzPts val="2200"/>
              <a:buFont typeface="Arial"/>
              <a:buNone/>
            </a:pPr>
            <a:endParaRPr sz="2200" dirty="0"/>
          </a:p>
          <a:p>
            <a:pPr marL="0" lvl="0" indent="0" algn="l" rtl="0">
              <a:lnSpc>
                <a:spcPct val="70000"/>
              </a:lnSpc>
              <a:spcBef>
                <a:spcPts val="1000"/>
              </a:spcBef>
              <a:spcAft>
                <a:spcPts val="0"/>
              </a:spcAft>
              <a:buClr>
                <a:srgbClr val="FF0000"/>
              </a:buClr>
              <a:buSzPts val="2200"/>
              <a:buNone/>
            </a:pPr>
            <a:endParaRPr sz="2200" dirty="0">
              <a:solidFill>
                <a:srgbClr val="FF0000"/>
              </a:solidFill>
            </a:endParaRPr>
          </a:p>
        </p:txBody>
      </p:sp>
      <p:sp>
        <p:nvSpPr>
          <p:cNvPr id="231" name="Google Shape;231;p2"/>
          <p:cNvSpPr txBox="1">
            <a:spLocks noGrp="1"/>
          </p:cNvSpPr>
          <p:nvPr>
            <p:ph type="body" idx="2"/>
          </p:nvPr>
        </p:nvSpPr>
        <p:spPr>
          <a:xfrm>
            <a:off x="446325" y="169339"/>
            <a:ext cx="11259900" cy="930900"/>
          </a:xfrm>
          <a:prstGeom prst="rect">
            <a:avLst/>
          </a:prstGeom>
          <a:noFill/>
          <a:ln>
            <a:noFill/>
          </a:ln>
        </p:spPr>
        <p:txBody>
          <a:bodyPr spcFirstLastPara="1" wrap="square" lIns="91425" tIns="45700" rIns="91425" bIns="45700" rtlCol="0" anchor="ctr" anchorCtr="0">
            <a:normAutofit/>
          </a:bodyPr>
          <a:lstStyle/>
          <a:p>
            <a:pPr marL="0" lvl="0" indent="0" rtl="0">
              <a:buSzPts val="4000"/>
            </a:pPr>
            <a:r>
              <a:rPr lang="fr-CA" sz="4000" dirty="0">
                <a:solidFill>
                  <a:schemeClr val="tx1"/>
                </a:solidFill>
                <a:latin typeface="Frutiger LT Std 45 Light" panose="020B0402020204020204" pitchFamily="34" charset="0"/>
              </a:rPr>
              <a:t>Participation des familles</a:t>
            </a:r>
            <a:endParaRPr sz="4000" dirty="0">
              <a:solidFill>
                <a:schemeClr val="tx1"/>
              </a:solidFill>
              <a:latin typeface="Frutiger LT Std 45 Light" panose="020B0402020204020204" pitchFamily="34" charset="0"/>
              <a:sym typeface="Arial"/>
            </a:endParaRPr>
          </a:p>
        </p:txBody>
      </p:sp>
      <p:sp>
        <p:nvSpPr>
          <p:cNvPr id="232" name="Google Shape;232;p2"/>
          <p:cNvSpPr txBox="1"/>
          <p:nvPr/>
        </p:nvSpPr>
        <p:spPr>
          <a:xfrm>
            <a:off x="3560931" y="1227612"/>
            <a:ext cx="8145294" cy="4319748"/>
          </a:xfrm>
          <a:prstGeom prst="rect">
            <a:avLst/>
          </a:prstGeom>
          <a:noFill/>
          <a:ln>
            <a:noFill/>
          </a:ln>
        </p:spPr>
        <p:txBody>
          <a:bodyPr spcFirstLastPara="1" wrap="square" lIns="91425" tIns="91425" rIns="91425" bIns="91425" rtlCol="0" anchor="t" anchorCtr="0">
            <a:noAutofit/>
          </a:bodyPr>
          <a:lstStyle/>
          <a:p>
            <a:pPr rtl="0"/>
            <a:endParaRPr lang="en-CA" sz="2200" dirty="0">
              <a:latin typeface="Frutiger LT Std 45 Light" panose="020B0402020204020204" pitchFamily="34" charset="0"/>
            </a:endParaRPr>
          </a:p>
          <a:p>
            <a:pPr rtl="0"/>
            <a:r>
              <a:rPr lang="fr-CA" sz="2200" dirty="0">
                <a:latin typeface="Frutiger LT Std 45 Light" panose="020B0402020204020204" pitchFamily="34" charset="0"/>
              </a:rPr>
              <a:t>« Les liens les plus forts entre l’école et la famille d’un enfant sont tissés grâce à la participation de sa famille. »1</a:t>
            </a:r>
          </a:p>
          <a:p>
            <a:pPr rtl="0"/>
            <a:endParaRPr lang="en-CA" sz="2200" dirty="0">
              <a:latin typeface="Frutiger LT Std 45 Light" panose="020B0402020204020204" pitchFamily="34" charset="0"/>
            </a:endParaRPr>
          </a:p>
          <a:p>
            <a:pPr rtl="0"/>
            <a:r>
              <a:rPr lang="fr-CA" sz="2200" dirty="0">
                <a:latin typeface="Frutiger LT Std 45 Light" panose="020B0402020204020204" pitchFamily="34" charset="0"/>
              </a:rPr>
              <a:t>« Les chercheurs constatent que ce n’est pas la participation des parents en soi qui améliore les résultats des élèves; </a:t>
            </a:r>
            <a:r>
              <a:rPr lang="fr-CA" sz="2200" b="1" dirty="0">
                <a:latin typeface="Frutiger LT Std 45 Light" panose="020B0402020204020204" pitchFamily="34" charset="0"/>
              </a:rPr>
              <a:t>c’est plutôt leur participation dans les apprentissages au sein même de l’environnement familial</a:t>
            </a:r>
            <a:r>
              <a:rPr lang="fr-CA" sz="2200" dirty="0">
                <a:latin typeface="Frutiger LT Std 45 Light" panose="020B0402020204020204" pitchFamily="34" charset="0"/>
              </a:rPr>
              <a:t>... »2 </a:t>
            </a:r>
          </a:p>
          <a:p>
            <a:pPr rtl="0"/>
            <a:endParaRPr lang="en-CA" sz="2200" dirty="0">
              <a:latin typeface="Frutiger LT Std 45 Light" panose="020B0402020204020204" pitchFamily="34" charset="0"/>
            </a:endParaRPr>
          </a:p>
          <a:p>
            <a:pPr rtl="0"/>
            <a:r>
              <a:rPr lang="fr-CA" sz="2200" dirty="0">
                <a:latin typeface="Frutiger LT Std 45 Light" panose="020B0402020204020204" pitchFamily="34" charset="0"/>
              </a:rPr>
              <a:t>Les parents « ont une influence importante sur l’éducation de leurs enfants par les attitudes qu’ils contribuent à façonner chez eux et par le soutien qu’ils leurs apportent. »3</a:t>
            </a:r>
            <a:endParaRPr lang="en-CA" sz="2200" dirty="0">
              <a:latin typeface="Frutiger LT Std 45 Light" panose="020B0402020204020204" pitchFamily="34" charset="0"/>
            </a:endParaRPr>
          </a:p>
        </p:txBody>
      </p:sp>
      <p:sp>
        <p:nvSpPr>
          <p:cNvPr id="7" name="Google Shape;191;gb1f4eb2277_0_6"/>
          <p:cNvSpPr txBox="1"/>
          <p:nvPr/>
        </p:nvSpPr>
        <p:spPr>
          <a:xfrm>
            <a:off x="184034" y="4424564"/>
            <a:ext cx="3264560" cy="3054249"/>
          </a:xfrm>
          <a:prstGeom prst="rect">
            <a:avLst/>
          </a:prstGeom>
          <a:noFill/>
          <a:ln>
            <a:noFill/>
          </a:ln>
        </p:spPr>
        <p:txBody>
          <a:bodyPr spcFirstLastPara="1" wrap="square" lIns="91425" tIns="45700" rIns="91425" bIns="45700" rtlCol="0" anchor="t" anchorCtr="0">
            <a:noAutofit/>
          </a:bodyPr>
          <a:lstStyle/>
          <a:p>
            <a:pPr algn="ctr" rtl="0">
              <a:lnSpc>
                <a:spcPct val="90000"/>
              </a:lnSpc>
              <a:spcBef>
                <a:spcPts val="1000"/>
              </a:spcBef>
              <a:buSzPts val="1100"/>
            </a:pPr>
            <a:r>
              <a:rPr lang="fr-CA" sz="1600" spc="-20" dirty="0">
                <a:latin typeface="Frutiger LT Std 45 Light"/>
              </a:rPr>
              <a:t>« Les familles jouent un rôle déterminant en matière de soins et d’éducation aux enfants, et le développement de ces derniers peut être enrichi par les activités réalisées en famille et par d’autres aspects de leur environnement à la maison. »</a:t>
            </a:r>
          </a:p>
          <a:p>
            <a:pPr algn="ctr" rtl="0">
              <a:lnSpc>
                <a:spcPct val="90000"/>
              </a:lnSpc>
              <a:spcBef>
                <a:spcPts val="600"/>
              </a:spcBef>
              <a:buSzPts val="1100"/>
            </a:pPr>
            <a:r>
              <a:rPr lang="fr-CA" sz="1600" b="1" dirty="0">
                <a:latin typeface="Frutiger LT Std 45 Light" panose="020B0402020204020204" pitchFamily="34" charset="0"/>
              </a:rPr>
              <a:t>(OCDE, 2018)</a:t>
            </a:r>
            <a:endParaRPr sz="1600" b="1" dirty="0">
              <a:latin typeface="Frutiger LT Std 45 Light" panose="020B0402020204020204" pitchFamily="34" charset="0"/>
            </a:endParaRPr>
          </a:p>
        </p:txBody>
      </p:sp>
      <p:pic>
        <p:nvPicPr>
          <p:cNvPr id="2" name="Picture 1"/>
          <p:cNvPicPr>
            <a:picLocks noChangeAspect="1"/>
          </p:cNvPicPr>
          <p:nvPr/>
        </p:nvPicPr>
        <p:blipFill>
          <a:blip r:embed="rId4"/>
          <a:stretch>
            <a:fillRect/>
          </a:stretch>
        </p:blipFill>
        <p:spPr>
          <a:xfrm>
            <a:off x="636005" y="1328003"/>
            <a:ext cx="2360619" cy="3142996"/>
          </a:xfrm>
          <a:prstGeom prst="rect">
            <a:avLst/>
          </a:prstGeom>
          <a:ln w="38100">
            <a:solidFill>
              <a:srgbClr val="6A89BC"/>
            </a:solidFill>
          </a:ln>
        </p:spPr>
      </p:pic>
    </p:spTree>
    <p:custDataLst>
      <p:tags r:id="rId1"/>
    </p:custDataLst>
    <p:extLst>
      <p:ext uri="{BB962C8B-B14F-4D97-AF65-F5344CB8AC3E}">
        <p14:creationId xmlns:p14="http://schemas.microsoft.com/office/powerpoint/2010/main" val="29991697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5"/>
          <p:cNvSpPr txBox="1">
            <a:spLocks noGrp="1"/>
          </p:cNvSpPr>
          <p:nvPr>
            <p:ph type="body" idx="1"/>
          </p:nvPr>
        </p:nvSpPr>
        <p:spPr>
          <a:xfrm>
            <a:off x="140200" y="829375"/>
            <a:ext cx="11259900" cy="5175900"/>
          </a:xfrm>
          <a:prstGeom prst="rect">
            <a:avLst/>
          </a:prstGeom>
          <a:noFill/>
          <a:ln>
            <a:noFill/>
          </a:ln>
        </p:spPr>
        <p:txBody>
          <a:bodyPr spcFirstLastPara="1" wrap="square" lIns="91425" tIns="45700" rIns="91425" bIns="45700" rtlCol="0" anchor="t" anchorCtr="0">
            <a:noAutofit/>
          </a:bodyPr>
          <a:lstStyle/>
          <a:p>
            <a:pPr marL="914400" lvl="0" indent="-742950" algn="l" rtl="0">
              <a:lnSpc>
                <a:spcPct val="90000"/>
              </a:lnSpc>
              <a:spcBef>
                <a:spcPts val="1000"/>
              </a:spcBef>
              <a:spcAft>
                <a:spcPts val="0"/>
              </a:spcAft>
              <a:buSzPts val="1800"/>
              <a:buNone/>
            </a:pPr>
            <a:r>
              <a:rPr lang="fr-CA" sz="2200" b="1"/>
              <a:t>            </a:t>
            </a:r>
            <a:endParaRPr sz="2400"/>
          </a:p>
          <a:p>
            <a:pPr marL="914400" lvl="0" indent="-742950" algn="l" rtl="0">
              <a:lnSpc>
                <a:spcPct val="90000"/>
              </a:lnSpc>
              <a:spcBef>
                <a:spcPts val="1000"/>
              </a:spcBef>
              <a:spcAft>
                <a:spcPts val="0"/>
              </a:spcAft>
              <a:buSzPts val="1800"/>
              <a:buNone/>
            </a:pPr>
            <a:endParaRPr sz="2200" b="1"/>
          </a:p>
          <a:p>
            <a:pPr marL="914400" lvl="0" indent="0" algn="l" rtl="0">
              <a:lnSpc>
                <a:spcPct val="115000"/>
              </a:lnSpc>
              <a:spcBef>
                <a:spcPts val="1000"/>
              </a:spcBef>
              <a:spcAft>
                <a:spcPts val="0"/>
              </a:spcAft>
              <a:buSzPts val="1800"/>
              <a:buNone/>
            </a:pPr>
            <a:endParaRPr sz="2000" b="1"/>
          </a:p>
        </p:txBody>
      </p:sp>
      <p:sp>
        <p:nvSpPr>
          <p:cNvPr id="298" name="Google Shape;298;p5"/>
          <p:cNvSpPr txBox="1">
            <a:spLocks noGrp="1"/>
          </p:cNvSpPr>
          <p:nvPr>
            <p:ph type="body" idx="2"/>
          </p:nvPr>
        </p:nvSpPr>
        <p:spPr>
          <a:xfrm>
            <a:off x="530215" y="400563"/>
            <a:ext cx="12632112" cy="1003800"/>
          </a:xfrm>
          <a:prstGeom prst="rect">
            <a:avLst/>
          </a:prstGeom>
          <a:noFill/>
          <a:ln>
            <a:noFill/>
          </a:ln>
        </p:spPr>
        <p:txBody>
          <a:bodyPr spcFirstLastPara="1" wrap="square" lIns="91425" tIns="45700" rIns="91425" bIns="45700" rtlCol="0" anchor="ctr" anchorCtr="0">
            <a:noAutofit/>
          </a:bodyPr>
          <a:lstStyle/>
          <a:p>
            <a:pPr marL="0" lvl="0" indent="0" algn="l" rtl="0">
              <a:spcBef>
                <a:spcPts val="0"/>
              </a:spcBef>
              <a:spcAft>
                <a:spcPts val="0"/>
              </a:spcAft>
              <a:buSzPts val="4400"/>
              <a:buNone/>
            </a:pPr>
            <a:r>
              <a:rPr lang="fr-CA" sz="3700" dirty="0">
                <a:solidFill>
                  <a:schemeClr val="tx1"/>
                </a:solidFill>
                <a:latin typeface="Frutiger LT Std 45 Light" panose="020B0402020204020204" pitchFamily="34" charset="0"/>
                <a:sym typeface="Arial"/>
              </a:rPr>
              <a:t>Principes sous-jacents du programme </a:t>
            </a:r>
            <a:br>
              <a:rPr lang="fr-CA" sz="3700" dirty="0">
                <a:solidFill>
                  <a:schemeClr val="tx1"/>
                </a:solidFill>
                <a:latin typeface="Frutiger LT Std 45 Light" panose="020B0402020204020204" pitchFamily="34" charset="0"/>
                <a:sym typeface="Arial"/>
              </a:rPr>
            </a:br>
            <a:r>
              <a:rPr lang="fr-CA" sz="3700" dirty="0">
                <a:solidFill>
                  <a:schemeClr val="tx1"/>
                </a:solidFill>
                <a:latin typeface="Frutiger LT Std 45 Light" panose="020B0402020204020204" pitchFamily="34" charset="0"/>
                <a:sym typeface="Arial"/>
              </a:rPr>
              <a:t>« Bienvenue à la maternelle »</a:t>
            </a:r>
            <a:endParaRPr sz="3700" dirty="0">
              <a:solidFill>
                <a:schemeClr val="tx1"/>
              </a:solidFill>
              <a:latin typeface="Frutiger LT Std 45 Light" panose="020B0402020204020204" pitchFamily="34" charset="0"/>
              <a:sym typeface="Arial"/>
            </a:endParaRPr>
          </a:p>
        </p:txBody>
      </p:sp>
      <p:sp>
        <p:nvSpPr>
          <p:cNvPr id="299" name="Google Shape;299;p5"/>
          <p:cNvSpPr txBox="1"/>
          <p:nvPr/>
        </p:nvSpPr>
        <p:spPr>
          <a:xfrm>
            <a:off x="3927450" y="1577013"/>
            <a:ext cx="4387800" cy="4524000"/>
          </a:xfrm>
          <a:prstGeom prst="rect">
            <a:avLst/>
          </a:prstGeom>
          <a:noFill/>
          <a:ln>
            <a:noFill/>
          </a:ln>
        </p:spPr>
        <p:txBody>
          <a:bodyPr spcFirstLastPara="1" wrap="square" lIns="91425" tIns="91425" rIns="91425" bIns="91425" rtlCol="0" anchor="t" anchorCtr="0">
            <a:noAutofit/>
          </a:bodyPr>
          <a:lstStyle/>
          <a:p>
            <a:pPr marL="457200" indent="-330200" rtl="0">
              <a:lnSpc>
                <a:spcPct val="115000"/>
              </a:lnSpc>
              <a:spcBef>
                <a:spcPts val="1000"/>
              </a:spcBef>
              <a:buSzPts val="1600"/>
              <a:buFont typeface="Arial"/>
              <a:buChar char="●"/>
            </a:pPr>
            <a:r>
              <a:rPr lang="fr-CA" sz="2200" dirty="0">
                <a:latin typeface="Frutiger LT Std 45 Light" panose="020B0402020204020204" pitchFamily="34" charset="0"/>
              </a:rPr>
              <a:t>Participation des familles </a:t>
            </a:r>
            <a:endParaRPr sz="2200" dirty="0">
              <a:latin typeface="Frutiger LT Std 45 Light" panose="020B0402020204020204" pitchFamily="34" charset="0"/>
            </a:endParaRPr>
          </a:p>
          <a:p>
            <a:pPr marL="457200" indent="-330200" rtl="0">
              <a:lnSpc>
                <a:spcPct val="115000"/>
              </a:lnSpc>
              <a:buSzPts val="1600"/>
              <a:buFont typeface="Arial"/>
              <a:buChar char="●"/>
            </a:pPr>
            <a:r>
              <a:rPr lang="fr-CA" sz="2200" dirty="0">
                <a:latin typeface="Frutiger LT Std 45 Light" panose="020B0402020204020204" pitchFamily="34" charset="0"/>
              </a:rPr>
              <a:t>Apprentissage par le jeu</a:t>
            </a:r>
            <a:endParaRPr sz="2200" dirty="0">
              <a:latin typeface="Frutiger LT Std 45 Light" panose="020B0402020204020204" pitchFamily="34" charset="0"/>
            </a:endParaRPr>
          </a:p>
          <a:p>
            <a:pPr marL="457200" indent="-349250" rtl="0">
              <a:lnSpc>
                <a:spcPct val="115000"/>
              </a:lnSpc>
              <a:buSzPct val="74000"/>
              <a:buFont typeface="Arial"/>
              <a:buChar char="●"/>
            </a:pPr>
            <a:r>
              <a:rPr lang="fr-CA" sz="2200" dirty="0">
                <a:latin typeface="Frutiger LT Std 45 Light" panose="020B0402020204020204" pitchFamily="34" charset="0"/>
              </a:rPr>
              <a:t>Participation des partenaires communautaires</a:t>
            </a:r>
            <a:endParaRPr sz="2200" dirty="0">
              <a:latin typeface="Frutiger LT Std 45 Light" panose="020B0402020204020204" pitchFamily="34" charset="0"/>
            </a:endParaRPr>
          </a:p>
          <a:p>
            <a:pPr marL="457200" indent="-330200" rtl="0">
              <a:lnSpc>
                <a:spcPct val="115000"/>
              </a:lnSpc>
              <a:buSzPts val="1600"/>
              <a:buFont typeface="Arial"/>
              <a:buChar char="●"/>
            </a:pPr>
            <a:r>
              <a:rPr lang="fr-CA" sz="2200" dirty="0">
                <a:latin typeface="Frutiger LT Std 45 Light" panose="020B0402020204020204" pitchFamily="34" charset="0"/>
              </a:rPr>
              <a:t>Équité </a:t>
            </a:r>
            <a:endParaRPr sz="2200" dirty="0">
              <a:latin typeface="Frutiger LT Std 45 Light" panose="020B0402020204020204" pitchFamily="34" charset="0"/>
            </a:endParaRPr>
          </a:p>
          <a:p>
            <a:pPr marL="457200" indent="-330200" rtl="0">
              <a:lnSpc>
                <a:spcPct val="115000"/>
              </a:lnSpc>
              <a:buSzPts val="1600"/>
              <a:buFont typeface="Arial"/>
              <a:buChar char="●"/>
            </a:pPr>
            <a:r>
              <a:rPr lang="fr-CA" sz="2200" dirty="0">
                <a:latin typeface="Frutiger LT Std 45 Light" panose="020B0402020204020204" pitchFamily="34" charset="0"/>
              </a:rPr>
              <a:t>Inclusion</a:t>
            </a:r>
            <a:endParaRPr sz="2200" dirty="0">
              <a:latin typeface="Frutiger LT Std 45 Light" panose="020B0402020204020204" pitchFamily="34" charset="0"/>
            </a:endParaRPr>
          </a:p>
          <a:p>
            <a:pPr marL="457200" indent="-330200" rtl="0">
              <a:lnSpc>
                <a:spcPct val="115000"/>
              </a:lnSpc>
              <a:buSzPts val="1600"/>
              <a:buFont typeface="Arial"/>
              <a:buChar char="●"/>
            </a:pPr>
            <a:r>
              <a:rPr lang="fr-CA" sz="2200" dirty="0">
                <a:latin typeface="Frutiger LT Std 45 Light" panose="020B0402020204020204" pitchFamily="34" charset="0"/>
              </a:rPr>
              <a:t>Intégration au cursus</a:t>
            </a:r>
            <a:endParaRPr sz="2200" dirty="0">
              <a:latin typeface="Frutiger LT Std 45 Light" panose="020B0402020204020204" pitchFamily="34" charset="0"/>
            </a:endParaRPr>
          </a:p>
          <a:p>
            <a:pPr marL="457200" indent="-330200" rtl="0">
              <a:lnSpc>
                <a:spcPct val="115000"/>
              </a:lnSpc>
              <a:buSzPts val="1600"/>
              <a:buFont typeface="Arial"/>
              <a:buChar char="●"/>
            </a:pPr>
            <a:r>
              <a:rPr lang="fr-CA" sz="2200" dirty="0">
                <a:latin typeface="Frutiger LT Std 45 Light" panose="020B0402020204020204" pitchFamily="34" charset="0"/>
              </a:rPr>
              <a:t>Apprentissage par investigation</a:t>
            </a:r>
            <a:endParaRPr sz="2200" dirty="0">
              <a:latin typeface="Frutiger LT Std 45 Light" panose="020B0402020204020204" pitchFamily="34" charset="0"/>
            </a:endParaRPr>
          </a:p>
          <a:p>
            <a:pPr marL="457200" indent="-330200" rtl="0">
              <a:lnSpc>
                <a:spcPct val="115000"/>
              </a:lnSpc>
              <a:buSzPts val="1600"/>
              <a:buFont typeface="Arial"/>
              <a:buChar char="●"/>
            </a:pPr>
            <a:r>
              <a:rPr lang="fr-CA" sz="2200" dirty="0">
                <a:latin typeface="Frutiger LT Std 45 Light" panose="020B0402020204020204" pitchFamily="34" charset="0"/>
              </a:rPr>
              <a:t>Apprentissage socio-émotionnel</a:t>
            </a:r>
            <a:endParaRPr sz="2200" dirty="0">
              <a:latin typeface="Frutiger LT Std 45 Light" panose="020B0402020204020204" pitchFamily="34" charset="0"/>
            </a:endParaRPr>
          </a:p>
          <a:p>
            <a:pPr marL="457200" indent="-330200" rtl="0">
              <a:lnSpc>
                <a:spcPct val="115000"/>
              </a:lnSpc>
              <a:buSzPts val="1600"/>
              <a:buFont typeface="Arial"/>
              <a:buChar char="●"/>
            </a:pPr>
            <a:r>
              <a:rPr lang="fr-CA" sz="2200" dirty="0">
                <a:latin typeface="Frutiger LT Std 45 Light" panose="020B0402020204020204" pitchFamily="34" charset="0"/>
              </a:rPr>
              <a:t>Compétences globales</a:t>
            </a:r>
            <a:endParaRPr sz="2200" dirty="0">
              <a:latin typeface="Frutiger LT Std 45 Light" panose="020B0402020204020204" pitchFamily="34" charset="0"/>
            </a:endParaRPr>
          </a:p>
        </p:txBody>
      </p:sp>
      <p:pic>
        <p:nvPicPr>
          <p:cNvPr id="300" name="Google Shape;300;p5"/>
          <p:cNvPicPr preferRelativeResize="0"/>
          <p:nvPr/>
        </p:nvPicPr>
        <p:blipFill rotWithShape="1">
          <a:blip r:embed="rId4">
            <a:alphaModFix/>
          </a:blip>
          <a:srcRect/>
          <a:stretch/>
        </p:blipFill>
        <p:spPr>
          <a:xfrm>
            <a:off x="642850" y="1577013"/>
            <a:ext cx="3010050" cy="3876624"/>
          </a:xfrm>
          <a:prstGeom prst="rect">
            <a:avLst/>
          </a:prstGeom>
          <a:noFill/>
          <a:ln w="38100" cap="flat" cmpd="sng">
            <a:solidFill>
              <a:srgbClr val="6A89BC"/>
            </a:solidFill>
            <a:prstDash val="solid"/>
            <a:round/>
            <a:headEnd type="none" w="sm" len="sm"/>
            <a:tailEnd type="none" w="sm" len="sm"/>
          </a:ln>
        </p:spPr>
      </p:pic>
      <p:pic>
        <p:nvPicPr>
          <p:cNvPr id="301" name="Google Shape;301;p5"/>
          <p:cNvPicPr preferRelativeResize="0"/>
          <p:nvPr/>
        </p:nvPicPr>
        <p:blipFill rotWithShape="1">
          <a:blip r:embed="rId5">
            <a:alphaModFix/>
          </a:blip>
          <a:srcRect/>
          <a:stretch/>
        </p:blipFill>
        <p:spPr>
          <a:xfrm>
            <a:off x="8414776" y="1577013"/>
            <a:ext cx="3084850" cy="3876623"/>
          </a:xfrm>
          <a:prstGeom prst="rect">
            <a:avLst/>
          </a:prstGeom>
          <a:noFill/>
          <a:ln w="38100" cap="flat" cmpd="sng">
            <a:solidFill>
              <a:srgbClr val="6A89BC"/>
            </a:solidFill>
            <a:prstDash val="solid"/>
            <a:round/>
            <a:headEnd type="none" w="sm" len="sm"/>
            <a:tailEnd type="none" w="sm" len="sm"/>
          </a:ln>
        </p:spPr>
      </p:pic>
    </p:spTree>
    <p:custDataLst>
      <p:tags r:id="rId1"/>
    </p:custDataLst>
    <p:extLst>
      <p:ext uri="{BB962C8B-B14F-4D97-AF65-F5344CB8AC3E}">
        <p14:creationId xmlns:p14="http://schemas.microsoft.com/office/powerpoint/2010/main" val="24955991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13"/>
          <p:cNvSpPr txBox="1">
            <a:spLocks noGrp="1"/>
          </p:cNvSpPr>
          <p:nvPr>
            <p:ph type="body" idx="1"/>
          </p:nvPr>
        </p:nvSpPr>
        <p:spPr>
          <a:xfrm>
            <a:off x="185067" y="1091348"/>
            <a:ext cx="9220189" cy="4629166"/>
          </a:xfrm>
          <a:prstGeom prst="rect">
            <a:avLst/>
          </a:prstGeom>
          <a:noFill/>
          <a:ln>
            <a:noFill/>
          </a:ln>
        </p:spPr>
        <p:txBody>
          <a:bodyPr spcFirstLastPara="1" wrap="square" lIns="91425" tIns="45700" rIns="91425" bIns="45700" rtlCol="0" anchor="t" anchorCtr="0">
            <a:noAutofit/>
          </a:bodyPr>
          <a:lstStyle/>
          <a:p>
            <a:pPr marL="0" lvl="0" indent="0" algn="l" rtl="0">
              <a:lnSpc>
                <a:spcPct val="120000"/>
              </a:lnSpc>
              <a:spcBef>
                <a:spcPts val="0"/>
              </a:spcBef>
              <a:spcAft>
                <a:spcPts val="0"/>
              </a:spcAft>
              <a:buClr>
                <a:schemeClr val="dk1"/>
              </a:buClr>
              <a:buSzPts val="2400"/>
              <a:buNone/>
            </a:pPr>
            <a:endParaRPr sz="2400" b="1" dirty="0">
              <a:latin typeface="Frutiger LT Std 45 Light" panose="020B0402020204020204" pitchFamily="34" charset="0"/>
              <a:sym typeface="Arial"/>
            </a:endParaRPr>
          </a:p>
          <a:p>
            <a:pPr marL="0" lvl="0" indent="0" rtl="0">
              <a:lnSpc>
                <a:spcPct val="120000"/>
              </a:lnSpc>
              <a:spcBef>
                <a:spcPts val="0"/>
              </a:spcBef>
              <a:spcAft>
                <a:spcPts val="0"/>
              </a:spcAft>
              <a:buClr>
                <a:schemeClr val="dk1"/>
              </a:buClr>
              <a:buSzPts val="2400"/>
              <a:buNone/>
            </a:pPr>
            <a:r>
              <a:rPr lang="fr-CA" sz="2400" b="1" dirty="0">
                <a:latin typeface="Frutiger LT Std 45 Light" panose="020B0402020204020204" pitchFamily="34" charset="0"/>
                <a:sym typeface="Arial"/>
              </a:rPr>
              <a:t>Vous êtes le premier et le meilleur enseignant de votre enfant.</a:t>
            </a:r>
          </a:p>
          <a:p>
            <a:pPr marL="0" lvl="0" indent="0" algn="l" rtl="0">
              <a:lnSpc>
                <a:spcPct val="120000"/>
              </a:lnSpc>
              <a:spcBef>
                <a:spcPts val="0"/>
              </a:spcBef>
              <a:spcAft>
                <a:spcPts val="0"/>
              </a:spcAft>
              <a:buClr>
                <a:schemeClr val="dk1"/>
              </a:buClr>
              <a:buSzPts val="2400"/>
              <a:buNone/>
            </a:pPr>
            <a:endParaRPr sz="1200" dirty="0">
              <a:latin typeface="Frutiger LT Std 45 Light" panose="020B0402020204020204" pitchFamily="34" charset="0"/>
              <a:sym typeface="Arial"/>
            </a:endParaRPr>
          </a:p>
          <a:p>
            <a:pPr marL="455599" lvl="0" algn="l" rtl="0">
              <a:lnSpc>
                <a:spcPct val="90000"/>
              </a:lnSpc>
              <a:spcBef>
                <a:spcPts val="1000"/>
              </a:spcBef>
              <a:spcAft>
                <a:spcPts val="0"/>
              </a:spcAft>
              <a:buClr>
                <a:schemeClr val="dk1"/>
              </a:buClr>
              <a:buSzPct val="109000"/>
              <a:buFont typeface="Arial" panose="020B0604020202020204" pitchFamily="34" charset="0"/>
              <a:buChar char="•"/>
            </a:pPr>
            <a:r>
              <a:rPr lang="fr-CA" sz="2400" dirty="0">
                <a:latin typeface="Frutiger LT Std 45 Light" panose="020B0402020204020204" pitchFamily="34" charset="0"/>
                <a:sym typeface="Arial"/>
              </a:rPr>
              <a:t>Suivez l’initiative de votre enfant lorsque </a:t>
            </a:r>
            <a:br>
              <a:rPr lang="fr-CA" sz="2400" dirty="0">
                <a:latin typeface="Frutiger LT Std 45 Light" panose="020B0402020204020204" pitchFamily="34" charset="0"/>
                <a:sym typeface="Arial"/>
              </a:rPr>
            </a:br>
            <a:r>
              <a:rPr lang="fr-CA" sz="2400" dirty="0">
                <a:latin typeface="Frutiger LT Std 45 Light" panose="020B0402020204020204" pitchFamily="34" charset="0"/>
                <a:sym typeface="Arial"/>
              </a:rPr>
              <a:t>vous jouez et découvrez ensemble.</a:t>
            </a:r>
            <a:endParaRPr lang="en-US" sz="2400" dirty="0">
              <a:latin typeface="Frutiger LT Std 45 Light" panose="020B0402020204020204" pitchFamily="34" charset="0"/>
            </a:endParaRPr>
          </a:p>
          <a:p>
            <a:pPr marL="455599" lvl="0" algn="l" rtl="0">
              <a:lnSpc>
                <a:spcPct val="90000"/>
              </a:lnSpc>
              <a:spcBef>
                <a:spcPts val="1000"/>
              </a:spcBef>
              <a:spcAft>
                <a:spcPts val="0"/>
              </a:spcAft>
              <a:buClr>
                <a:schemeClr val="dk1"/>
              </a:buClr>
              <a:buSzPct val="109000"/>
              <a:buFont typeface="Arial" panose="020B0604020202020204" pitchFamily="34" charset="0"/>
              <a:buChar char="•"/>
            </a:pPr>
            <a:r>
              <a:rPr lang="fr-CA" sz="2400" dirty="0">
                <a:latin typeface="Frutiger LT Std 45 Light" panose="020B0402020204020204" pitchFamily="34" charset="0"/>
                <a:sym typeface="Arial"/>
              </a:rPr>
              <a:t>Parlez, lisez et chantez avec votre enfant </a:t>
            </a:r>
            <a:br>
              <a:rPr lang="fr-CA" sz="2400" dirty="0">
                <a:latin typeface="Frutiger LT Std 45 Light" panose="020B0402020204020204" pitchFamily="34" charset="0"/>
                <a:sym typeface="Arial"/>
              </a:rPr>
            </a:br>
            <a:r>
              <a:rPr lang="fr-CA" sz="2400" dirty="0">
                <a:latin typeface="Frutiger LT Std 45 Light" panose="020B0402020204020204" pitchFamily="34" charset="0"/>
                <a:sym typeface="Arial"/>
              </a:rPr>
              <a:t>dans votre langue maternelle.</a:t>
            </a:r>
            <a:endParaRPr sz="2400" dirty="0">
              <a:latin typeface="Frutiger LT Std 45 Light" panose="020B0402020204020204" pitchFamily="34" charset="0"/>
              <a:sym typeface="Arial"/>
            </a:endParaRPr>
          </a:p>
          <a:p>
            <a:pPr marL="455600" lvl="0" algn="l" rtl="0">
              <a:lnSpc>
                <a:spcPct val="90000"/>
              </a:lnSpc>
              <a:spcBef>
                <a:spcPts val="1000"/>
              </a:spcBef>
              <a:spcAft>
                <a:spcPts val="0"/>
              </a:spcAft>
              <a:buClr>
                <a:schemeClr val="dk1"/>
              </a:buClr>
              <a:buSzPct val="109000"/>
              <a:buFont typeface="Arial" panose="020B0604020202020204" pitchFamily="34" charset="0"/>
              <a:buChar char="•"/>
            </a:pPr>
            <a:r>
              <a:rPr lang="fr-CA" sz="2400" dirty="0">
                <a:latin typeface="Frutiger LT Std 45 Light" panose="020B0402020204020204" pitchFamily="34" charset="0"/>
                <a:sym typeface="Arial"/>
              </a:rPr>
              <a:t>Aidez votre enfant à partager et à attendre </a:t>
            </a:r>
            <a:br>
              <a:rPr lang="fr-CA" sz="2400" dirty="0">
                <a:latin typeface="Frutiger LT Std 45 Light" panose="020B0402020204020204" pitchFamily="34" charset="0"/>
                <a:sym typeface="Arial"/>
              </a:rPr>
            </a:br>
            <a:r>
              <a:rPr lang="fr-CA" sz="2400" dirty="0">
                <a:latin typeface="Frutiger LT Std 45 Light" panose="020B0402020204020204" pitchFamily="34" charset="0"/>
                <a:sym typeface="Arial"/>
              </a:rPr>
              <a:t>son tour.</a:t>
            </a:r>
            <a:endParaRPr sz="2400" dirty="0">
              <a:latin typeface="Frutiger LT Std 45 Light" panose="020B0402020204020204" pitchFamily="34" charset="0"/>
              <a:sym typeface="Arial"/>
            </a:endParaRPr>
          </a:p>
          <a:p>
            <a:pPr marL="455600" lvl="0" algn="l" rtl="0">
              <a:lnSpc>
                <a:spcPct val="90000"/>
              </a:lnSpc>
              <a:spcBef>
                <a:spcPts val="1000"/>
              </a:spcBef>
              <a:spcAft>
                <a:spcPts val="0"/>
              </a:spcAft>
              <a:buClr>
                <a:schemeClr val="dk1"/>
              </a:buClr>
              <a:buSzPct val="109000"/>
              <a:buFont typeface="Arial" panose="020B0604020202020204" pitchFamily="34" charset="0"/>
              <a:buChar char="•"/>
            </a:pPr>
            <a:r>
              <a:rPr lang="fr-CA" sz="2400" dirty="0">
                <a:latin typeface="Frutiger LT Std 45 Light" panose="020B0402020204020204" pitchFamily="34" charset="0"/>
                <a:sym typeface="Arial"/>
              </a:rPr>
              <a:t>Encouragez votre enfant à faire des choix </a:t>
            </a:r>
            <a:br>
              <a:rPr lang="fr-CA" sz="2400" dirty="0">
                <a:latin typeface="Frutiger LT Std 45 Light" panose="020B0402020204020204" pitchFamily="34" charset="0"/>
                <a:sym typeface="Arial"/>
              </a:rPr>
            </a:br>
            <a:r>
              <a:rPr lang="fr-CA" sz="2400" dirty="0">
                <a:latin typeface="Frutiger LT Std 45 Light" panose="020B0402020204020204" pitchFamily="34" charset="0"/>
                <a:sym typeface="Arial"/>
              </a:rPr>
              <a:t>et à prendre des décisions.</a:t>
            </a:r>
            <a:endParaRPr sz="2400" dirty="0">
              <a:latin typeface="Frutiger LT Std 45 Light" panose="020B0402020204020204" pitchFamily="34" charset="0"/>
              <a:sym typeface="Arial"/>
            </a:endParaRPr>
          </a:p>
          <a:p>
            <a:pPr marL="455600" lvl="0" algn="l" rtl="0">
              <a:lnSpc>
                <a:spcPct val="90000"/>
              </a:lnSpc>
              <a:spcBef>
                <a:spcPts val="1000"/>
              </a:spcBef>
              <a:spcAft>
                <a:spcPts val="0"/>
              </a:spcAft>
              <a:buClr>
                <a:schemeClr val="dk1"/>
              </a:buClr>
              <a:buSzPct val="109000"/>
              <a:buFont typeface="Arial" panose="020B0604020202020204" pitchFamily="34" charset="0"/>
              <a:buChar char="•"/>
            </a:pPr>
            <a:r>
              <a:rPr lang="fr-CA" sz="2400" dirty="0">
                <a:latin typeface="Frutiger LT Std 45 Light" panose="020B0402020204020204" pitchFamily="34" charset="0"/>
                <a:sym typeface="Arial"/>
              </a:rPr>
              <a:t>Célébrez l’apprentissage de votre enfant.</a:t>
            </a:r>
            <a:endParaRPr sz="2400" dirty="0">
              <a:latin typeface="Frutiger LT Std 45 Light" panose="020B0402020204020204" pitchFamily="34" charset="0"/>
              <a:sym typeface="Arial"/>
            </a:endParaRPr>
          </a:p>
          <a:p>
            <a:pPr marL="0" lvl="0" indent="0" algn="l" rtl="0">
              <a:lnSpc>
                <a:spcPct val="90000"/>
              </a:lnSpc>
              <a:spcBef>
                <a:spcPts val="1000"/>
              </a:spcBef>
              <a:spcAft>
                <a:spcPts val="0"/>
              </a:spcAft>
              <a:buClr>
                <a:schemeClr val="dk1"/>
              </a:buClr>
              <a:buSzPts val="2200"/>
              <a:buNone/>
            </a:pPr>
            <a:endParaRPr sz="2400" dirty="0">
              <a:latin typeface="Frutiger LT Std 45 Light" panose="020B0402020204020204" pitchFamily="34" charset="0"/>
              <a:sym typeface="Arial"/>
            </a:endParaRPr>
          </a:p>
        </p:txBody>
      </p:sp>
      <p:sp>
        <p:nvSpPr>
          <p:cNvPr id="198" name="Google Shape;198;p13"/>
          <p:cNvSpPr txBox="1">
            <a:spLocks noGrp="1"/>
          </p:cNvSpPr>
          <p:nvPr>
            <p:ph type="body" idx="2"/>
          </p:nvPr>
        </p:nvSpPr>
        <p:spPr>
          <a:xfrm>
            <a:off x="446325" y="85448"/>
            <a:ext cx="11259900" cy="1005900"/>
          </a:xfrm>
          <a:prstGeom prst="rect">
            <a:avLst/>
          </a:prstGeom>
          <a:noFill/>
          <a:ln>
            <a:noFill/>
          </a:ln>
        </p:spPr>
        <p:txBody>
          <a:bodyPr spcFirstLastPara="1" wrap="square" lIns="91425" tIns="45700" rIns="91425" bIns="45700" rtlCol="0" anchor="ctr" anchorCtr="0">
            <a:normAutofit/>
          </a:bodyPr>
          <a:lstStyle/>
          <a:p>
            <a:pPr marL="0" lvl="0" indent="0" algn="l" rtl="0">
              <a:lnSpc>
                <a:spcPct val="90000"/>
              </a:lnSpc>
              <a:spcBef>
                <a:spcPts val="0"/>
              </a:spcBef>
              <a:spcAft>
                <a:spcPts val="0"/>
              </a:spcAft>
              <a:buClr>
                <a:schemeClr val="lt1"/>
              </a:buClr>
              <a:buSzPts val="4400"/>
              <a:buNone/>
            </a:pPr>
            <a:r>
              <a:rPr lang="fr-CA" sz="4000" dirty="0">
                <a:solidFill>
                  <a:schemeClr val="tx1"/>
                </a:solidFill>
                <a:latin typeface="Frutiger LT Std 45 Light" panose="020B0402020204020204" pitchFamily="34" charset="0"/>
                <a:sym typeface="Arial"/>
              </a:rPr>
              <a:t>Messages clés</a:t>
            </a:r>
            <a:endParaRPr sz="4000" dirty="0">
              <a:solidFill>
                <a:schemeClr val="tx1"/>
              </a:solidFill>
              <a:latin typeface="Frutiger LT Std 45 Light" panose="020B0402020204020204" pitchFamily="34" charset="0"/>
              <a:sym typeface="Arial"/>
            </a:endParaRPr>
          </a:p>
        </p:txBody>
      </p:sp>
      <p:pic>
        <p:nvPicPr>
          <p:cNvPr id="2" name="Picture 1"/>
          <p:cNvPicPr>
            <a:picLocks noChangeAspect="1"/>
          </p:cNvPicPr>
          <p:nvPr/>
        </p:nvPicPr>
        <p:blipFill>
          <a:blip r:embed="rId4"/>
          <a:stretch>
            <a:fillRect/>
          </a:stretch>
        </p:blipFill>
        <p:spPr>
          <a:xfrm>
            <a:off x="7111933" y="2254581"/>
            <a:ext cx="4803957" cy="3269920"/>
          </a:xfrm>
          <a:prstGeom prst="rect">
            <a:avLst/>
          </a:prstGeom>
          <a:ln w="38100">
            <a:solidFill>
              <a:srgbClr val="6A89BC"/>
            </a:solidFill>
          </a:ln>
        </p:spPr>
      </p:pic>
    </p:spTree>
    <p:custDataLst>
      <p:tags r:id="rId1"/>
    </p:custDataLst>
    <p:extLst>
      <p:ext uri="{BB962C8B-B14F-4D97-AF65-F5344CB8AC3E}">
        <p14:creationId xmlns:p14="http://schemas.microsoft.com/office/powerpoint/2010/main" val="19694038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14"/>
          <p:cNvSpPr txBox="1">
            <a:spLocks noGrp="1"/>
          </p:cNvSpPr>
          <p:nvPr>
            <p:ph type="body" idx="1"/>
          </p:nvPr>
        </p:nvSpPr>
        <p:spPr>
          <a:xfrm>
            <a:off x="446325" y="85447"/>
            <a:ext cx="11259900" cy="1080600"/>
          </a:xfrm>
          <a:prstGeom prst="rect">
            <a:avLst/>
          </a:prstGeom>
          <a:noFill/>
          <a:ln>
            <a:noFill/>
          </a:ln>
        </p:spPr>
        <p:txBody>
          <a:bodyPr spcFirstLastPara="1" wrap="square" lIns="91425" tIns="45700" rIns="91425" bIns="45700" rtlCol="0" anchor="ctr" anchorCtr="0">
            <a:normAutofit/>
          </a:bodyPr>
          <a:lstStyle/>
          <a:p>
            <a:pPr marL="0" lvl="0" indent="0" algn="l" rtl="0">
              <a:lnSpc>
                <a:spcPct val="90000"/>
              </a:lnSpc>
              <a:spcBef>
                <a:spcPts val="0"/>
              </a:spcBef>
              <a:spcAft>
                <a:spcPts val="0"/>
              </a:spcAft>
              <a:buClr>
                <a:schemeClr val="lt1"/>
              </a:buClr>
              <a:buSzPts val="4000"/>
              <a:buNone/>
            </a:pPr>
            <a:r>
              <a:rPr lang="fr-CA" sz="4000" b="1" dirty="0">
                <a:solidFill>
                  <a:schemeClr val="tx1"/>
                </a:solidFill>
                <a:latin typeface="Frutiger LT Std 45 Light" panose="020B0402020204020204" pitchFamily="34" charset="0"/>
              </a:rPr>
              <a:t>Parlez, lisez, créez et jouez tous les jours!</a:t>
            </a:r>
            <a:endParaRPr sz="4000" b="1" dirty="0">
              <a:solidFill>
                <a:schemeClr val="tx1"/>
              </a:solidFill>
              <a:latin typeface="Frutiger LT Std 45 Light" panose="020B0402020204020204" pitchFamily="34" charset="0"/>
            </a:endParaRPr>
          </a:p>
        </p:txBody>
      </p:sp>
      <p:pic>
        <p:nvPicPr>
          <p:cNvPr id="2052" name="Picture 2"/>
          <p:cNvPicPr>
            <a:picLocks noChangeAspect="1" noChangeArrowheads="1"/>
          </p:cNvPicPr>
          <p:nvPr/>
        </p:nvPicPr>
        <p:blipFill>
          <a:blip r:embed="rId4"/>
          <a:srcRect/>
          <a:stretch/>
        </p:blipFill>
        <p:spPr bwMode="auto">
          <a:xfrm>
            <a:off x="1131308" y="1121422"/>
            <a:ext cx="1360584" cy="1360584"/>
          </a:xfrm>
          <a:prstGeom prst="rect">
            <a:avLst/>
          </a:prstGeom>
          <a:noFill/>
          <a:extLst>
            <a:ext uri="{909E8E84-426E-40DD-AFC4-6F175D3DCCD1}">
              <a14:hiddenFill xmlns:a14="http://schemas.microsoft.com/office/drawing/2010/main">
                <a:solidFill>
                  <a:srgbClr val="FFFFFF"/>
                </a:solidFill>
              </a14:hiddenFill>
            </a:ext>
          </a:extLst>
        </p:spPr>
      </p:pic>
      <p:pic>
        <p:nvPicPr>
          <p:cNvPr id="2063" name="Picture 15"/>
          <p:cNvPicPr>
            <a:picLocks noChangeAspect="1" noChangeArrowheads="1"/>
          </p:cNvPicPr>
          <p:nvPr/>
        </p:nvPicPr>
        <p:blipFill>
          <a:blip r:embed="rId5"/>
          <a:srcRect/>
          <a:stretch/>
        </p:blipFill>
        <p:spPr bwMode="auto">
          <a:xfrm>
            <a:off x="4180929" y="1177570"/>
            <a:ext cx="1332511" cy="133251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6"/>
          <a:srcRect/>
          <a:stretch/>
        </p:blipFill>
        <p:spPr>
          <a:xfrm>
            <a:off x="6802145" y="1166047"/>
            <a:ext cx="1388660" cy="1388660"/>
          </a:xfrm>
          <a:prstGeom prst="rect">
            <a:avLst/>
          </a:prstGeom>
        </p:spPr>
      </p:pic>
      <p:pic>
        <p:nvPicPr>
          <p:cNvPr id="3" name="Picture 2"/>
          <p:cNvPicPr>
            <a:picLocks noChangeAspect="1"/>
          </p:cNvPicPr>
          <p:nvPr/>
        </p:nvPicPr>
        <p:blipFill>
          <a:blip r:embed="rId7"/>
          <a:srcRect/>
          <a:stretch/>
        </p:blipFill>
        <p:spPr>
          <a:xfrm>
            <a:off x="9823693" y="1121422"/>
            <a:ext cx="1388660" cy="1388660"/>
          </a:xfrm>
          <a:prstGeom prst="rect">
            <a:avLst/>
          </a:prstGeom>
        </p:spPr>
      </p:pic>
      <p:sp>
        <p:nvSpPr>
          <p:cNvPr id="4" name="TextBox 3"/>
          <p:cNvSpPr txBox="1"/>
          <p:nvPr/>
        </p:nvSpPr>
        <p:spPr>
          <a:xfrm>
            <a:off x="182906" y="2613875"/>
            <a:ext cx="3252792" cy="3308598"/>
          </a:xfrm>
          <a:prstGeom prst="rect">
            <a:avLst/>
          </a:prstGeom>
          <a:noFill/>
        </p:spPr>
        <p:txBody>
          <a:bodyPr wrap="square" rtlCol="0">
            <a:spAutoFit/>
          </a:bodyPr>
          <a:lstStyle/>
          <a:p>
            <a:pPr algn="ctr" rtl="0">
              <a:lnSpc>
                <a:spcPct val="95000"/>
              </a:lnSpc>
            </a:pPr>
            <a:r>
              <a:rPr lang="fr-CA" sz="1600" b="1" dirty="0">
                <a:latin typeface="Frutiger LT Std 45 Light" panose="020B0402020204020204" pitchFamily="34" charset="0"/>
              </a:rPr>
              <a:t>Parler et chanter </a:t>
            </a:r>
            <a:br>
              <a:rPr lang="fr-CA" sz="1600" b="1" dirty="0">
                <a:latin typeface="Frutiger LT Std 45 Light" panose="020B0402020204020204" pitchFamily="34" charset="0"/>
              </a:rPr>
            </a:br>
            <a:r>
              <a:rPr lang="fr-CA" sz="1600" b="1" dirty="0">
                <a:latin typeface="Frutiger LT Std 45 Light" panose="020B0402020204020204" pitchFamily="34" charset="0"/>
              </a:rPr>
              <a:t>contribuent à améliorer :</a:t>
            </a:r>
          </a:p>
          <a:p>
            <a:pPr rtl="0">
              <a:lnSpc>
                <a:spcPct val="95000"/>
              </a:lnSpc>
            </a:pPr>
            <a:endParaRPr lang="en-US" sz="1200" dirty="0">
              <a:latin typeface="Frutiger LT Std 45 Light" panose="020B0402020204020204" pitchFamily="34" charset="0"/>
            </a:endParaRPr>
          </a:p>
          <a:p>
            <a:pPr marL="449263" lvl="1" indent="-285750" rtl="0">
              <a:lnSpc>
                <a:spcPct val="95000"/>
              </a:lnSpc>
              <a:buFont typeface="Arial" panose="020B0604020202020204" pitchFamily="34" charset="0"/>
              <a:buChar char="•"/>
            </a:pPr>
            <a:r>
              <a:rPr lang="fr-CA" sz="1600" dirty="0">
                <a:latin typeface="Frutiger LT Std 45 Light" panose="020B0402020204020204" pitchFamily="34" charset="0"/>
              </a:rPr>
              <a:t>les relations interpersonnelles</a:t>
            </a:r>
            <a:endParaRPr lang="en-US" sz="1600" dirty="0">
              <a:latin typeface="Frutiger LT Std 45 Light" panose="020B0402020204020204" pitchFamily="34" charset="0"/>
            </a:endParaRPr>
          </a:p>
          <a:p>
            <a:pPr marL="449263" lvl="1" indent="-285750" rtl="0">
              <a:lnSpc>
                <a:spcPct val="95000"/>
              </a:lnSpc>
              <a:buFont typeface="Arial" panose="020B0604020202020204" pitchFamily="34" charset="0"/>
              <a:buChar char="•"/>
            </a:pPr>
            <a:r>
              <a:rPr lang="fr-CA" sz="1600" dirty="0">
                <a:latin typeface="Frutiger LT Std 45 Light" panose="020B0402020204020204" pitchFamily="34" charset="0"/>
              </a:rPr>
              <a:t>la mémoire </a:t>
            </a:r>
            <a:endParaRPr lang="en-US" sz="1600" dirty="0">
              <a:latin typeface="Frutiger LT Std 45 Light" panose="020B0402020204020204" pitchFamily="34" charset="0"/>
            </a:endParaRPr>
          </a:p>
          <a:p>
            <a:pPr marL="449263" lvl="1" indent="-285750" rtl="0">
              <a:lnSpc>
                <a:spcPct val="95000"/>
              </a:lnSpc>
              <a:buFont typeface="Arial" panose="020B0604020202020204" pitchFamily="34" charset="0"/>
              <a:buChar char="•"/>
            </a:pPr>
            <a:r>
              <a:rPr lang="fr-CA" sz="1600" dirty="0">
                <a:latin typeface="Frutiger LT Std 45 Light" panose="020B0402020204020204" pitchFamily="34" charset="0"/>
              </a:rPr>
              <a:t>les rimes et le rythme</a:t>
            </a:r>
            <a:endParaRPr lang="en-US" sz="1600" dirty="0">
              <a:latin typeface="Frutiger LT Std 45 Light" panose="020B0402020204020204" pitchFamily="34" charset="0"/>
            </a:endParaRPr>
          </a:p>
          <a:p>
            <a:pPr marL="449263" lvl="1" indent="-285750" rtl="0">
              <a:lnSpc>
                <a:spcPct val="95000"/>
              </a:lnSpc>
              <a:buFont typeface="Arial" panose="020B0604020202020204" pitchFamily="34" charset="0"/>
              <a:buChar char="•"/>
            </a:pPr>
            <a:r>
              <a:rPr lang="fr-CA" sz="1600" dirty="0">
                <a:latin typeface="Frutiger LT Std 45 Light" panose="020B0402020204020204" pitchFamily="34" charset="0"/>
              </a:rPr>
              <a:t>le sentiment d’appartenance</a:t>
            </a:r>
            <a:endParaRPr lang="en-US" sz="1600" dirty="0">
              <a:latin typeface="Frutiger LT Std 45 Light" panose="020B0402020204020204" pitchFamily="34" charset="0"/>
            </a:endParaRPr>
          </a:p>
          <a:p>
            <a:pPr marL="449263" lvl="1" indent="-285750" rtl="0">
              <a:lnSpc>
                <a:spcPct val="95000"/>
              </a:lnSpc>
              <a:buFont typeface="Arial" panose="020B0604020202020204" pitchFamily="34" charset="0"/>
              <a:buChar char="•"/>
            </a:pPr>
            <a:r>
              <a:rPr lang="fr-CA" sz="1600" dirty="0">
                <a:latin typeface="Frutiger LT Std 45 Light" panose="020B0402020204020204" pitchFamily="34" charset="0"/>
              </a:rPr>
              <a:t>le goût pour la musique</a:t>
            </a:r>
            <a:endParaRPr lang="en-US" sz="1600" dirty="0">
              <a:latin typeface="Frutiger LT Std 45 Light" panose="020B0402020204020204" pitchFamily="34" charset="0"/>
            </a:endParaRPr>
          </a:p>
          <a:p>
            <a:pPr marL="449263" lvl="1" indent="-285750" rtl="0">
              <a:lnSpc>
                <a:spcPct val="95000"/>
              </a:lnSpc>
              <a:buFont typeface="Arial" panose="020B0604020202020204" pitchFamily="34" charset="0"/>
              <a:buChar char="•"/>
            </a:pPr>
            <a:r>
              <a:rPr lang="fr-CA" sz="1600" dirty="0">
                <a:latin typeface="Frutiger LT Std 45 Light" panose="020B0402020204020204" pitchFamily="34" charset="0"/>
              </a:rPr>
              <a:t>les aptitudes à écouter </a:t>
            </a:r>
            <a:br>
              <a:rPr lang="fr-CA" sz="1600" dirty="0">
                <a:latin typeface="Frutiger LT Std 45 Light" panose="020B0402020204020204" pitchFamily="34" charset="0"/>
              </a:rPr>
            </a:br>
            <a:r>
              <a:rPr lang="fr-CA" sz="1600" dirty="0">
                <a:latin typeface="Frutiger LT Std 45 Light" panose="020B0402020204020204" pitchFamily="34" charset="0"/>
              </a:rPr>
              <a:t>et à s’exprimer oralement</a:t>
            </a:r>
            <a:endParaRPr lang="en-US" sz="1600" dirty="0">
              <a:latin typeface="Frutiger LT Std 45 Light" panose="020B0402020204020204" pitchFamily="34" charset="0"/>
            </a:endParaRPr>
          </a:p>
          <a:p>
            <a:pPr marL="449263" lvl="1" indent="-285750" rtl="0">
              <a:lnSpc>
                <a:spcPct val="95000"/>
              </a:lnSpc>
              <a:buFont typeface="Arial" panose="020B0604020202020204" pitchFamily="34" charset="0"/>
              <a:buChar char="•"/>
            </a:pPr>
            <a:r>
              <a:rPr lang="fr-CA" sz="1600" dirty="0">
                <a:latin typeface="Frutiger LT Std 45 Light" panose="020B0402020204020204" pitchFamily="34" charset="0"/>
              </a:rPr>
              <a:t>le goût pour les histoires culturelles et les traditions orales</a:t>
            </a:r>
            <a:endParaRPr lang="en-US" sz="1600" dirty="0">
              <a:latin typeface="Frutiger LT Std 45 Light" panose="020B0402020204020204" pitchFamily="34" charset="0"/>
            </a:endParaRPr>
          </a:p>
          <a:p>
            <a:pPr rtl="0">
              <a:lnSpc>
                <a:spcPct val="95000"/>
              </a:lnSpc>
            </a:pPr>
            <a:endParaRPr lang="en-US" sz="1600" dirty="0">
              <a:latin typeface="Frutiger LT Std 45 Light" panose="020B0402020204020204" pitchFamily="34" charset="0"/>
            </a:endParaRPr>
          </a:p>
        </p:txBody>
      </p:sp>
      <p:sp>
        <p:nvSpPr>
          <p:cNvPr id="12" name="TextBox 11"/>
          <p:cNvSpPr txBox="1"/>
          <p:nvPr/>
        </p:nvSpPr>
        <p:spPr>
          <a:xfrm>
            <a:off x="3462904" y="2630577"/>
            <a:ext cx="2768563" cy="3074688"/>
          </a:xfrm>
          <a:prstGeom prst="rect">
            <a:avLst/>
          </a:prstGeom>
          <a:noFill/>
        </p:spPr>
        <p:txBody>
          <a:bodyPr wrap="square" rtlCol="0">
            <a:spAutoFit/>
          </a:bodyPr>
          <a:lstStyle/>
          <a:p>
            <a:pPr algn="ctr" rtl="0">
              <a:lnSpc>
                <a:spcPct val="95000"/>
              </a:lnSpc>
            </a:pPr>
            <a:r>
              <a:rPr lang="fr-CA" sz="1600" b="1" dirty="0">
                <a:latin typeface="Frutiger LT Std 45 Light" panose="020B0402020204020204" pitchFamily="34" charset="0"/>
              </a:rPr>
              <a:t>Lire contribue </a:t>
            </a:r>
            <a:br>
              <a:rPr lang="fr-CA" sz="1600" b="1" dirty="0">
                <a:latin typeface="Frutiger LT Std 45 Light" panose="020B0402020204020204" pitchFamily="34" charset="0"/>
              </a:rPr>
            </a:br>
            <a:r>
              <a:rPr lang="fr-CA" sz="1600" b="1" dirty="0">
                <a:latin typeface="Frutiger LT Std 45 Light" panose="020B0402020204020204" pitchFamily="34" charset="0"/>
              </a:rPr>
              <a:t>à améliorer :</a:t>
            </a:r>
          </a:p>
          <a:p>
            <a:pPr rtl="0">
              <a:lnSpc>
                <a:spcPct val="95000"/>
              </a:lnSpc>
            </a:pPr>
            <a:endParaRPr lang="en-US" sz="1200" dirty="0">
              <a:latin typeface="Frutiger LT Std 45 Light" panose="020B0402020204020204" pitchFamily="34" charset="0"/>
            </a:endParaRPr>
          </a:p>
          <a:p>
            <a:pPr marL="546100" lvl="1" indent="-285750" rtl="0">
              <a:lnSpc>
                <a:spcPct val="95000"/>
              </a:lnSpc>
              <a:buFont typeface="Arial" panose="020B0604020202020204" pitchFamily="34" charset="0"/>
              <a:buChar char="•"/>
            </a:pPr>
            <a:r>
              <a:rPr lang="fr-CA" sz="1600" dirty="0">
                <a:latin typeface="Frutiger LT Std 45 Light" panose="020B0402020204020204" pitchFamily="34" charset="0"/>
              </a:rPr>
              <a:t>le vocabulaire</a:t>
            </a:r>
          </a:p>
          <a:p>
            <a:pPr marL="546100" lvl="1" indent="-285750" rtl="0">
              <a:lnSpc>
                <a:spcPct val="95000"/>
              </a:lnSpc>
              <a:buFont typeface="Arial" panose="020B0604020202020204" pitchFamily="34" charset="0"/>
              <a:buChar char="•"/>
            </a:pPr>
            <a:r>
              <a:rPr lang="fr-CA" sz="1600" dirty="0">
                <a:latin typeface="Frutiger LT Std 45 Light" panose="020B0402020204020204" pitchFamily="34" charset="0"/>
              </a:rPr>
              <a:t>la notion de récit </a:t>
            </a:r>
            <a:br>
              <a:rPr lang="fr-CA" sz="1600" dirty="0">
                <a:latin typeface="Frutiger LT Std 45 Light" panose="020B0402020204020204" pitchFamily="34" charset="0"/>
              </a:rPr>
            </a:br>
            <a:r>
              <a:rPr lang="fr-CA" sz="1600" dirty="0">
                <a:latin typeface="Frutiger LT Std 45 Light" panose="020B0402020204020204" pitchFamily="34" charset="0"/>
              </a:rPr>
              <a:t>et d’histoire</a:t>
            </a:r>
          </a:p>
          <a:p>
            <a:pPr marL="546100" lvl="1" indent="-285750" rtl="0">
              <a:lnSpc>
                <a:spcPct val="95000"/>
              </a:lnSpc>
              <a:buFont typeface="Arial" panose="020B0604020202020204" pitchFamily="34" charset="0"/>
              <a:buChar char="•"/>
            </a:pPr>
            <a:r>
              <a:rPr lang="fr-CA" sz="1600" dirty="0">
                <a:latin typeface="Frutiger LT Std 45 Light" panose="020B0402020204020204" pitchFamily="34" charset="0"/>
              </a:rPr>
              <a:t>la culture générale</a:t>
            </a:r>
          </a:p>
          <a:p>
            <a:pPr marL="546100" lvl="1" indent="-285750" rtl="0">
              <a:lnSpc>
                <a:spcPct val="95000"/>
              </a:lnSpc>
              <a:buFont typeface="Arial" panose="020B0604020202020204" pitchFamily="34" charset="0"/>
              <a:buChar char="•"/>
            </a:pPr>
            <a:r>
              <a:rPr lang="fr-CA" sz="1600" dirty="0">
                <a:latin typeface="Frutiger LT Std 45 Light" panose="020B0402020204020204" pitchFamily="34" charset="0"/>
              </a:rPr>
              <a:t>la reconnaissance des lettres et des chiffres</a:t>
            </a:r>
          </a:p>
          <a:p>
            <a:pPr marL="546100" lvl="1" indent="-285750" rtl="0">
              <a:lnSpc>
                <a:spcPct val="95000"/>
              </a:lnSpc>
              <a:buFont typeface="Arial" panose="020B0604020202020204" pitchFamily="34" charset="0"/>
              <a:buChar char="•"/>
            </a:pPr>
            <a:r>
              <a:rPr lang="fr-CA" sz="1600" dirty="0">
                <a:latin typeface="Frutiger LT Std 45 Light" panose="020B0402020204020204" pitchFamily="34" charset="0"/>
              </a:rPr>
              <a:t>la reconnaissance </a:t>
            </a:r>
            <a:br>
              <a:rPr lang="fr-CA" sz="1600" dirty="0">
                <a:latin typeface="Frutiger LT Std 45 Light" panose="020B0402020204020204" pitchFamily="34" charset="0"/>
              </a:rPr>
            </a:br>
            <a:r>
              <a:rPr lang="fr-CA" sz="1600" dirty="0">
                <a:latin typeface="Frutiger LT Std 45 Light" panose="020B0402020204020204" pitchFamily="34" charset="0"/>
              </a:rPr>
              <a:t>de la diversité et </a:t>
            </a:r>
            <a:br>
              <a:rPr lang="fr-CA" sz="1600" dirty="0">
                <a:latin typeface="Frutiger LT Std 45 Light" panose="020B0402020204020204" pitchFamily="34" charset="0"/>
              </a:rPr>
            </a:br>
            <a:r>
              <a:rPr lang="fr-CA" sz="1600" dirty="0">
                <a:latin typeface="Frutiger LT Std 45 Light" panose="020B0402020204020204" pitchFamily="34" charset="0"/>
              </a:rPr>
              <a:t>de l’inclusion</a:t>
            </a:r>
            <a:endParaRPr lang="en-US" sz="1600" dirty="0">
              <a:latin typeface="Frutiger LT Std 45 Light" panose="020B0402020204020204" pitchFamily="34" charset="0"/>
            </a:endParaRPr>
          </a:p>
          <a:p>
            <a:pPr rtl="0">
              <a:lnSpc>
                <a:spcPct val="95000"/>
              </a:lnSpc>
            </a:pPr>
            <a:endParaRPr lang="en-US" sz="1600" dirty="0">
              <a:latin typeface="Frutiger LT Std 45 Light" panose="020B0402020204020204" pitchFamily="34" charset="0"/>
            </a:endParaRPr>
          </a:p>
        </p:txBody>
      </p:sp>
      <p:sp>
        <p:nvSpPr>
          <p:cNvPr id="13" name="TextBox 12"/>
          <p:cNvSpPr txBox="1"/>
          <p:nvPr/>
        </p:nvSpPr>
        <p:spPr>
          <a:xfrm>
            <a:off x="6066358" y="2612887"/>
            <a:ext cx="2901179" cy="2840778"/>
          </a:xfrm>
          <a:prstGeom prst="rect">
            <a:avLst/>
          </a:prstGeom>
          <a:noFill/>
        </p:spPr>
        <p:txBody>
          <a:bodyPr wrap="square" rtlCol="0">
            <a:spAutoFit/>
          </a:bodyPr>
          <a:lstStyle/>
          <a:p>
            <a:pPr algn="ctr" rtl="0">
              <a:lnSpc>
                <a:spcPct val="95000"/>
              </a:lnSpc>
            </a:pPr>
            <a:r>
              <a:rPr lang="fr-CA" sz="1600" b="1" dirty="0">
                <a:latin typeface="Frutiger LT Std 45 Light" panose="020B0402020204020204" pitchFamily="34" charset="0"/>
              </a:rPr>
              <a:t>Créer contribue </a:t>
            </a:r>
            <a:br>
              <a:rPr lang="fr-CA" sz="1600" b="1" dirty="0">
                <a:latin typeface="Frutiger LT Std 45 Light" panose="020B0402020204020204" pitchFamily="34" charset="0"/>
              </a:rPr>
            </a:br>
            <a:r>
              <a:rPr lang="fr-CA" sz="1600" b="1" dirty="0">
                <a:latin typeface="Frutiger LT Std 45 Light" panose="020B0402020204020204" pitchFamily="34" charset="0"/>
              </a:rPr>
              <a:t>à améliorer :</a:t>
            </a:r>
          </a:p>
          <a:p>
            <a:pPr rtl="0">
              <a:lnSpc>
                <a:spcPct val="95000"/>
              </a:lnSpc>
            </a:pPr>
            <a:endParaRPr lang="en-US" sz="1200" dirty="0">
              <a:latin typeface="Frutiger LT Std 45 Light" panose="020B0402020204020204" pitchFamily="34" charset="0"/>
            </a:endParaRPr>
          </a:p>
          <a:p>
            <a:pPr marL="449263" lvl="1" indent="-285750" rtl="0">
              <a:lnSpc>
                <a:spcPct val="95000"/>
              </a:lnSpc>
              <a:buFont typeface="Arial" panose="020B0604020202020204" pitchFamily="34" charset="0"/>
              <a:buChar char="•"/>
            </a:pPr>
            <a:r>
              <a:rPr lang="fr-CA" sz="1600" dirty="0">
                <a:latin typeface="Frutiger LT Std 45 Light" panose="020B0402020204020204" pitchFamily="34" charset="0"/>
              </a:rPr>
              <a:t>la résolution de problèmes</a:t>
            </a:r>
          </a:p>
          <a:p>
            <a:pPr marL="449263" lvl="1" indent="-285750" rtl="0">
              <a:lnSpc>
                <a:spcPct val="95000"/>
              </a:lnSpc>
              <a:buFont typeface="Arial" panose="020B0604020202020204" pitchFamily="34" charset="0"/>
              <a:buChar char="•"/>
            </a:pPr>
            <a:r>
              <a:rPr lang="fr-CA" sz="1600" dirty="0">
                <a:latin typeface="Frutiger LT Std 45 Light" panose="020B0402020204020204" pitchFamily="34" charset="0"/>
              </a:rPr>
              <a:t>l’imagination et l’expression personnelle</a:t>
            </a:r>
          </a:p>
          <a:p>
            <a:pPr marL="449263" lvl="1" indent="-285750" rtl="0">
              <a:lnSpc>
                <a:spcPct val="95000"/>
              </a:lnSpc>
              <a:buFont typeface="Arial" panose="020B0604020202020204" pitchFamily="34" charset="0"/>
              <a:buChar char="•"/>
            </a:pPr>
            <a:r>
              <a:rPr lang="fr-CA" sz="1600" dirty="0">
                <a:latin typeface="Frutiger LT Std 45 Light" panose="020B0402020204020204" pitchFamily="34" charset="0"/>
              </a:rPr>
              <a:t>le calcul, la géométrie et l’orientation spatiale</a:t>
            </a:r>
          </a:p>
          <a:p>
            <a:pPr marL="449263" lvl="1" indent="-285750" rtl="0">
              <a:lnSpc>
                <a:spcPct val="95000"/>
              </a:lnSpc>
              <a:buFont typeface="Arial" panose="020B0604020202020204" pitchFamily="34" charset="0"/>
              <a:buChar char="•"/>
            </a:pPr>
            <a:r>
              <a:rPr lang="fr-CA" sz="1600" dirty="0">
                <a:latin typeface="Frutiger LT Std 45 Light" panose="020B0402020204020204" pitchFamily="34" charset="0"/>
              </a:rPr>
              <a:t>les habiletés de motricité globale et fine</a:t>
            </a:r>
          </a:p>
          <a:p>
            <a:pPr marL="163513" lvl="1" rtl="0">
              <a:lnSpc>
                <a:spcPct val="95000"/>
              </a:lnSpc>
            </a:pPr>
            <a:endParaRPr lang="en-US" sz="1600" dirty="0">
              <a:latin typeface="Frutiger LT Std 45 Light" panose="020B0402020204020204" pitchFamily="34" charset="0"/>
            </a:endParaRPr>
          </a:p>
        </p:txBody>
      </p:sp>
      <p:sp>
        <p:nvSpPr>
          <p:cNvPr id="14" name="TextBox 13"/>
          <p:cNvSpPr txBox="1"/>
          <p:nvPr/>
        </p:nvSpPr>
        <p:spPr>
          <a:xfrm>
            <a:off x="8994743" y="2630577"/>
            <a:ext cx="3136297" cy="3542508"/>
          </a:xfrm>
          <a:prstGeom prst="rect">
            <a:avLst/>
          </a:prstGeom>
          <a:noFill/>
        </p:spPr>
        <p:txBody>
          <a:bodyPr wrap="square" rtlCol="0">
            <a:spAutoFit/>
          </a:bodyPr>
          <a:lstStyle/>
          <a:p>
            <a:pPr algn="ctr" rtl="0">
              <a:lnSpc>
                <a:spcPct val="95000"/>
              </a:lnSpc>
            </a:pPr>
            <a:r>
              <a:rPr lang="fr-CA" sz="1600" b="1" dirty="0">
                <a:latin typeface="Frutiger LT Std 45 Light" panose="020B0402020204020204" pitchFamily="34" charset="0"/>
              </a:rPr>
              <a:t>Jouer contribue </a:t>
            </a:r>
            <a:br>
              <a:rPr lang="fr-CA" sz="1600" b="1" dirty="0">
                <a:latin typeface="Frutiger LT Std 45 Light" panose="020B0402020204020204" pitchFamily="34" charset="0"/>
              </a:rPr>
            </a:br>
            <a:r>
              <a:rPr lang="fr-CA" sz="1600" b="1" dirty="0">
                <a:latin typeface="Frutiger LT Std 45 Light" panose="020B0402020204020204" pitchFamily="34" charset="0"/>
              </a:rPr>
              <a:t>à améliorer :</a:t>
            </a:r>
          </a:p>
          <a:p>
            <a:pPr rtl="0">
              <a:lnSpc>
                <a:spcPct val="95000"/>
              </a:lnSpc>
            </a:pPr>
            <a:endParaRPr lang="en-CA" sz="1200" b="1" dirty="0">
              <a:latin typeface="Frutiger LT Std 45 Light" panose="020B0402020204020204" pitchFamily="34" charset="0"/>
            </a:endParaRPr>
          </a:p>
          <a:p>
            <a:pPr marL="285750" indent="-285750" rtl="0">
              <a:lnSpc>
                <a:spcPct val="95000"/>
              </a:lnSpc>
              <a:buFont typeface="Arial" panose="020B0604020202020204" pitchFamily="34" charset="0"/>
              <a:buChar char="•"/>
            </a:pPr>
            <a:r>
              <a:rPr lang="fr-CA" sz="1600" dirty="0">
                <a:latin typeface="Frutiger LT Std 45 Light" panose="020B0402020204020204" pitchFamily="34" charset="0"/>
              </a:rPr>
              <a:t>la prise de décision</a:t>
            </a:r>
          </a:p>
          <a:p>
            <a:pPr marL="285750" indent="-285750" rtl="0">
              <a:lnSpc>
                <a:spcPct val="95000"/>
              </a:lnSpc>
              <a:buFont typeface="Arial" panose="020B0604020202020204" pitchFamily="34" charset="0"/>
              <a:buChar char="•"/>
            </a:pPr>
            <a:r>
              <a:rPr lang="fr-CA" sz="1600" dirty="0">
                <a:latin typeface="Frutiger LT Std 45 Light" panose="020B0402020204020204" pitchFamily="34" charset="0"/>
              </a:rPr>
              <a:t>la coopération</a:t>
            </a:r>
          </a:p>
          <a:p>
            <a:pPr marL="285750" indent="-285750" rtl="0">
              <a:lnSpc>
                <a:spcPct val="95000"/>
              </a:lnSpc>
              <a:buFont typeface="Arial" panose="020B0604020202020204" pitchFamily="34" charset="0"/>
              <a:buChar char="•"/>
            </a:pPr>
            <a:r>
              <a:rPr lang="fr-CA" sz="1600" dirty="0">
                <a:latin typeface="Frutiger LT Std 45 Light" panose="020B0402020204020204" pitchFamily="34" charset="0"/>
              </a:rPr>
              <a:t>les aptitudes physiques</a:t>
            </a:r>
          </a:p>
          <a:p>
            <a:pPr marL="285750" indent="-285750" rtl="0">
              <a:lnSpc>
                <a:spcPct val="95000"/>
              </a:lnSpc>
              <a:buFont typeface="Arial" panose="020B0604020202020204" pitchFamily="34" charset="0"/>
              <a:buChar char="•"/>
            </a:pPr>
            <a:r>
              <a:rPr lang="fr-CA" sz="1600" dirty="0">
                <a:latin typeface="Frutiger LT Std 45 Light" panose="020B0402020204020204" pitchFamily="34" charset="0"/>
              </a:rPr>
              <a:t>la curiosité</a:t>
            </a:r>
          </a:p>
          <a:p>
            <a:pPr marL="285750" indent="-285750" rtl="0">
              <a:lnSpc>
                <a:spcPct val="95000"/>
              </a:lnSpc>
              <a:buFont typeface="Arial" panose="020B0604020202020204" pitchFamily="34" charset="0"/>
              <a:buChar char="•"/>
            </a:pPr>
            <a:r>
              <a:rPr lang="fr-CA" sz="1600" dirty="0">
                <a:latin typeface="Frutiger LT Std 45 Light" panose="020B0402020204020204" pitchFamily="34" charset="0"/>
              </a:rPr>
              <a:t>la conscience de soi et l’autorégulation</a:t>
            </a:r>
          </a:p>
          <a:p>
            <a:pPr marL="285750" indent="-285750" rtl="0">
              <a:lnSpc>
                <a:spcPct val="95000"/>
              </a:lnSpc>
              <a:buFont typeface="Arial" panose="020B0604020202020204" pitchFamily="34" charset="0"/>
              <a:buChar char="•"/>
            </a:pPr>
            <a:r>
              <a:rPr lang="fr-CA" sz="1600" dirty="0">
                <a:latin typeface="Frutiger LT Std 45 Light" panose="020B0402020204020204" pitchFamily="34" charset="0"/>
              </a:rPr>
              <a:t>les concepts mathématiques et le vocabulaire</a:t>
            </a:r>
          </a:p>
          <a:p>
            <a:pPr marL="285750" indent="-285750" rtl="0">
              <a:lnSpc>
                <a:spcPct val="95000"/>
              </a:lnSpc>
              <a:buFont typeface="Arial" panose="020B0604020202020204" pitchFamily="34" charset="0"/>
              <a:buChar char="•"/>
            </a:pPr>
            <a:r>
              <a:rPr lang="fr-CA" sz="1600" dirty="0">
                <a:latin typeface="Frutiger LT Std 45 Light" panose="020B0402020204020204" pitchFamily="34" charset="0"/>
              </a:rPr>
              <a:t>la confiance en soi et le </a:t>
            </a:r>
            <a:br>
              <a:rPr lang="fr-CA" sz="1600" dirty="0">
                <a:latin typeface="Frutiger LT Std 45 Light" panose="020B0402020204020204" pitchFamily="34" charset="0"/>
              </a:rPr>
            </a:br>
            <a:r>
              <a:rPr lang="fr-CA" sz="1600" dirty="0">
                <a:latin typeface="Frutiger LT Std 45 Light" panose="020B0402020204020204" pitchFamily="34" charset="0"/>
              </a:rPr>
              <a:t>bien-être</a:t>
            </a:r>
          </a:p>
          <a:p>
            <a:pPr marL="285750" indent="-285750" rtl="0">
              <a:lnSpc>
                <a:spcPct val="95000"/>
              </a:lnSpc>
              <a:buFont typeface="Arial" panose="020B0604020202020204" pitchFamily="34" charset="0"/>
              <a:buChar char="•"/>
            </a:pPr>
            <a:r>
              <a:rPr lang="fr-CA" sz="1600" spc="-20" dirty="0">
                <a:latin typeface="Frutiger LT Std 45 Light" panose="020B0402020204020204" pitchFamily="34" charset="0"/>
              </a:rPr>
              <a:t>l’empathie et la compréhension</a:t>
            </a:r>
          </a:p>
          <a:p>
            <a:pPr rtl="0">
              <a:lnSpc>
                <a:spcPct val="95000"/>
              </a:lnSpc>
            </a:pPr>
            <a:endParaRPr lang="en-US" sz="1600" dirty="0">
              <a:latin typeface="Frutiger LT Std 45 Light" panose="020B0402020204020204" pitchFamily="34" charset="0"/>
            </a:endParaRPr>
          </a:p>
        </p:txBody>
      </p:sp>
    </p:spTree>
    <p:custDataLst>
      <p:tags r:id="rId1"/>
    </p:custDataLst>
    <p:extLst>
      <p:ext uri="{BB962C8B-B14F-4D97-AF65-F5344CB8AC3E}">
        <p14:creationId xmlns:p14="http://schemas.microsoft.com/office/powerpoint/2010/main" val="11011786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gb30a9b01bd_1_12"/>
          <p:cNvSpPr txBox="1">
            <a:spLocks noGrp="1"/>
          </p:cNvSpPr>
          <p:nvPr>
            <p:ph type="body" idx="1"/>
          </p:nvPr>
        </p:nvSpPr>
        <p:spPr>
          <a:xfrm>
            <a:off x="446315" y="1179324"/>
            <a:ext cx="6616336" cy="4709100"/>
          </a:xfrm>
          <a:prstGeom prst="rect">
            <a:avLst/>
          </a:prstGeom>
          <a:noFill/>
          <a:ln>
            <a:noFill/>
          </a:ln>
        </p:spPr>
        <p:txBody>
          <a:bodyPr spcFirstLastPara="1" wrap="square" lIns="91425" tIns="45700" rIns="91425" bIns="45700" rtlCol="0" anchor="t" anchorCtr="0">
            <a:noAutofit/>
          </a:bodyPr>
          <a:lstStyle/>
          <a:p>
            <a:pPr marL="0" lvl="0" indent="0" algn="just" rtl="0">
              <a:buSzPts val="1100"/>
              <a:buNone/>
            </a:pPr>
            <a:r>
              <a:rPr lang="fr-CA" sz="2200" dirty="0">
                <a:solidFill>
                  <a:srgbClr val="000000"/>
                </a:solidFill>
                <a:latin typeface="Frutiger LT Std 45 Light" panose="020B0402020204020204" pitchFamily="34" charset="0"/>
                <a:sym typeface="Arial"/>
              </a:rPr>
              <a:t>Le programme « Bienvenue à la maternelle » s’appuie sur les 4 objectifs de l’éducation impartiale : identité, diversité, justice et activisme. </a:t>
            </a:r>
            <a:r>
              <a:rPr lang="fr-CA" sz="2200" dirty="0">
                <a:latin typeface="Frutiger LT Std 45 Light" panose="020B0402020204020204" pitchFamily="34" charset="0"/>
              </a:rPr>
              <a:t>(</a:t>
            </a:r>
            <a:r>
              <a:rPr lang="fr-CA" sz="2200" u="sng" dirty="0" err="1">
                <a:latin typeface="Frutiger LT Std 45 Light" panose="020B0402020204020204" pitchFamily="34" charset="0"/>
                <a:hlinkClick r:id="rId4"/>
              </a:rPr>
              <a:t>Derman</a:t>
            </a:r>
            <a:r>
              <a:rPr lang="fr-CA" sz="2200" u="sng" dirty="0">
                <a:latin typeface="Frutiger LT Std 45 Light" panose="020B0402020204020204" pitchFamily="34" charset="0"/>
                <a:hlinkClick r:id="rId4"/>
              </a:rPr>
              <a:t>-Sparks et Edwards, 2020</a:t>
            </a:r>
            <a:r>
              <a:rPr lang="fr-CA" sz="2200" dirty="0">
                <a:latin typeface="Frutiger LT Std 45 Light" panose="020B0402020204020204" pitchFamily="34" charset="0"/>
              </a:rPr>
              <a:t>).</a:t>
            </a:r>
            <a:r>
              <a:rPr lang="fr-CA" sz="2200" dirty="0">
                <a:solidFill>
                  <a:srgbClr val="000000"/>
                </a:solidFill>
                <a:latin typeface="Frutiger LT Std 45 Light" panose="020B0402020204020204" pitchFamily="34" charset="0"/>
                <a:sym typeface="Arial"/>
              </a:rPr>
              <a:t> </a:t>
            </a:r>
          </a:p>
          <a:p>
            <a:pPr marL="0" lvl="0" indent="0" algn="just" rtl="0">
              <a:lnSpc>
                <a:spcPct val="90000"/>
              </a:lnSpc>
              <a:spcBef>
                <a:spcPts val="1000"/>
              </a:spcBef>
              <a:spcAft>
                <a:spcPts val="0"/>
              </a:spcAft>
              <a:buClr>
                <a:schemeClr val="dk1"/>
              </a:buClr>
              <a:buSzPts val="1100"/>
              <a:buFont typeface="Arial"/>
              <a:buNone/>
            </a:pPr>
            <a:endParaRPr lang="en-CA" sz="2200" dirty="0">
              <a:solidFill>
                <a:srgbClr val="000000"/>
              </a:solidFill>
              <a:latin typeface="Frutiger LT Std 45 Light" panose="020B0402020204020204" pitchFamily="34" charset="0"/>
            </a:endParaRPr>
          </a:p>
          <a:p>
            <a:pPr marL="0" lvl="0" indent="0" algn="just" rtl="0">
              <a:lnSpc>
                <a:spcPct val="90000"/>
              </a:lnSpc>
              <a:spcBef>
                <a:spcPts val="1000"/>
              </a:spcBef>
              <a:spcAft>
                <a:spcPts val="0"/>
              </a:spcAft>
              <a:buClr>
                <a:schemeClr val="dk1"/>
              </a:buClr>
              <a:buSzPts val="1100"/>
              <a:buFont typeface="Arial"/>
              <a:buNone/>
            </a:pPr>
            <a:r>
              <a:rPr lang="fr-CA" sz="2200" dirty="0">
                <a:solidFill>
                  <a:srgbClr val="000000"/>
                </a:solidFill>
                <a:latin typeface="Frutiger LT Std 45 Light" panose="020B0402020204020204" pitchFamily="34" charset="0"/>
                <a:sym typeface="Arial"/>
              </a:rPr>
              <a:t>Ces objectifs sont au cœur de notre programme. </a:t>
            </a:r>
            <a:br>
              <a:rPr lang="fr-CA" sz="2200" dirty="0">
                <a:solidFill>
                  <a:srgbClr val="000000"/>
                </a:solidFill>
                <a:latin typeface="Frutiger LT Std 45 Light" panose="020B0402020204020204" pitchFamily="34" charset="0"/>
                <a:sym typeface="Arial"/>
              </a:rPr>
            </a:br>
            <a:r>
              <a:rPr lang="fr-CA" sz="2200" dirty="0">
                <a:solidFill>
                  <a:srgbClr val="000000"/>
                </a:solidFill>
                <a:latin typeface="Frutiger LT Std 45 Light" panose="020B0402020204020204" pitchFamily="34" charset="0"/>
                <a:sym typeface="Arial"/>
              </a:rPr>
              <a:t>Ils offrent à la fois un « miroir » et une « fenêtre » </a:t>
            </a:r>
            <a:br>
              <a:rPr lang="fr-CA" sz="2200" dirty="0">
                <a:solidFill>
                  <a:srgbClr val="000000"/>
                </a:solidFill>
                <a:latin typeface="Frutiger LT Std 45 Light" panose="020B0402020204020204" pitchFamily="34" charset="0"/>
                <a:sym typeface="Arial"/>
              </a:rPr>
            </a:br>
            <a:r>
              <a:rPr lang="fr-CA" sz="2200" dirty="0">
                <a:solidFill>
                  <a:srgbClr val="000000"/>
                </a:solidFill>
                <a:latin typeface="Frutiger LT Std 45 Light" panose="020B0402020204020204" pitchFamily="34" charset="0"/>
                <a:sym typeface="Arial"/>
              </a:rPr>
              <a:t>aux élèves : </a:t>
            </a:r>
          </a:p>
          <a:p>
            <a:pPr marL="0" lvl="0" indent="0" algn="just" rtl="0">
              <a:lnSpc>
                <a:spcPct val="90000"/>
              </a:lnSpc>
              <a:spcBef>
                <a:spcPts val="1000"/>
              </a:spcBef>
              <a:spcAft>
                <a:spcPts val="0"/>
              </a:spcAft>
              <a:buClr>
                <a:schemeClr val="dk1"/>
              </a:buClr>
              <a:buSzPts val="1100"/>
              <a:buFont typeface="Arial"/>
              <a:buNone/>
            </a:pPr>
            <a:endParaRPr lang="en-CA" sz="2200" dirty="0">
              <a:solidFill>
                <a:srgbClr val="000000"/>
              </a:solidFill>
              <a:latin typeface="Frutiger LT Std 45 Light" panose="020B0402020204020204" pitchFamily="34" charset="0"/>
            </a:endParaRPr>
          </a:p>
          <a:p>
            <a:pPr marL="0" lvl="0" indent="0" algn="just" rtl="0">
              <a:lnSpc>
                <a:spcPct val="90000"/>
              </a:lnSpc>
              <a:spcBef>
                <a:spcPts val="1000"/>
              </a:spcBef>
              <a:spcAft>
                <a:spcPts val="0"/>
              </a:spcAft>
              <a:buClr>
                <a:schemeClr val="dk1"/>
              </a:buClr>
              <a:buSzPts val="1100"/>
              <a:buFont typeface="Arial"/>
              <a:buNone/>
            </a:pPr>
            <a:r>
              <a:rPr lang="fr-CA" sz="2200" spc="-20" dirty="0">
                <a:solidFill>
                  <a:srgbClr val="000000"/>
                </a:solidFill>
                <a:latin typeface="Frutiger LT Std 45 Light" panose="020B0402020204020204" pitchFamily="34" charset="0"/>
                <a:sym typeface="Arial"/>
              </a:rPr>
              <a:t>Un miroir pour que les enfants se reconnaissent, et une fenêtre pour qu’ils puissent voir le monde qui les entoure; la diversité qui existe en dehors d’eux-mêmes, et chez les autres qui ne sont pas comme eux. </a:t>
            </a:r>
          </a:p>
          <a:p>
            <a:pPr marL="0" lvl="0" indent="0" algn="l" rtl="0">
              <a:lnSpc>
                <a:spcPct val="90000"/>
              </a:lnSpc>
              <a:spcBef>
                <a:spcPts val="1000"/>
              </a:spcBef>
              <a:spcAft>
                <a:spcPts val="0"/>
              </a:spcAft>
              <a:buClr>
                <a:schemeClr val="dk1"/>
              </a:buClr>
              <a:buSzPts val="1100"/>
              <a:buFont typeface="Arial"/>
              <a:buNone/>
            </a:pPr>
            <a:endParaRPr lang="en-CA" sz="2200" b="1" dirty="0">
              <a:solidFill>
                <a:srgbClr val="000000"/>
              </a:solidFill>
              <a:latin typeface="Frutiger LT Std 45 Light" panose="020B0402020204020204" pitchFamily="34" charset="0"/>
            </a:endParaRPr>
          </a:p>
          <a:p>
            <a:pPr marL="0" lvl="0" indent="0" algn="l" rtl="0">
              <a:lnSpc>
                <a:spcPct val="90000"/>
              </a:lnSpc>
              <a:spcBef>
                <a:spcPts val="1000"/>
              </a:spcBef>
              <a:spcAft>
                <a:spcPts val="0"/>
              </a:spcAft>
              <a:buClr>
                <a:schemeClr val="dk1"/>
              </a:buClr>
              <a:buSzPts val="1100"/>
              <a:buFont typeface="Arial"/>
              <a:buNone/>
            </a:pPr>
            <a:endParaRPr lang="en-CA" sz="2200" b="1" dirty="0">
              <a:solidFill>
                <a:srgbClr val="000000"/>
              </a:solidFill>
              <a:latin typeface="Frutiger LT Std 45 Light" panose="020B0402020204020204" pitchFamily="34" charset="0"/>
              <a:sym typeface="Arial"/>
            </a:endParaRPr>
          </a:p>
          <a:p>
            <a:pPr marL="0" lvl="0" indent="0" algn="l" rtl="0">
              <a:lnSpc>
                <a:spcPct val="90000"/>
              </a:lnSpc>
              <a:spcBef>
                <a:spcPts val="1000"/>
              </a:spcBef>
              <a:spcAft>
                <a:spcPts val="0"/>
              </a:spcAft>
              <a:buClr>
                <a:schemeClr val="dk1"/>
              </a:buClr>
              <a:buSzPts val="1100"/>
              <a:buFont typeface="Arial"/>
              <a:buNone/>
            </a:pPr>
            <a:endParaRPr lang="en-CA" sz="2200" b="1" dirty="0">
              <a:solidFill>
                <a:srgbClr val="000000"/>
              </a:solidFill>
              <a:latin typeface="Frutiger LT Std 45 Light" panose="020B0402020204020204" pitchFamily="34" charset="0"/>
            </a:endParaRPr>
          </a:p>
          <a:p>
            <a:pPr marL="0" lvl="0" indent="0" algn="l" rtl="0">
              <a:lnSpc>
                <a:spcPct val="90000"/>
              </a:lnSpc>
              <a:spcBef>
                <a:spcPts val="1000"/>
              </a:spcBef>
              <a:spcAft>
                <a:spcPts val="0"/>
              </a:spcAft>
              <a:buClr>
                <a:schemeClr val="dk1"/>
              </a:buClr>
              <a:buSzPts val="1100"/>
              <a:buFont typeface="Arial"/>
              <a:buNone/>
            </a:pPr>
            <a:endParaRPr sz="2200" b="1" dirty="0">
              <a:solidFill>
                <a:srgbClr val="000000"/>
              </a:solidFill>
              <a:latin typeface="Frutiger LT Std 45 Light" panose="020B0402020204020204" pitchFamily="34" charset="0"/>
              <a:sym typeface="Arial"/>
            </a:endParaRPr>
          </a:p>
          <a:p>
            <a:pPr marL="0" lvl="0" indent="0" algn="ctr" rtl="0">
              <a:lnSpc>
                <a:spcPct val="90000"/>
              </a:lnSpc>
              <a:spcBef>
                <a:spcPts val="1000"/>
              </a:spcBef>
              <a:spcAft>
                <a:spcPts val="0"/>
              </a:spcAft>
              <a:buSzPts val="1800"/>
              <a:buNone/>
            </a:pPr>
            <a:endParaRPr sz="2200" dirty="0">
              <a:latin typeface="Frutiger LT Std 45 Light" panose="020B0402020204020204" pitchFamily="34" charset="0"/>
              <a:sym typeface="Arial"/>
            </a:endParaRPr>
          </a:p>
        </p:txBody>
      </p:sp>
      <p:sp>
        <p:nvSpPr>
          <p:cNvPr id="137" name="Google Shape;137;gb30a9b01bd_1_12"/>
          <p:cNvSpPr txBox="1">
            <a:spLocks noGrp="1"/>
          </p:cNvSpPr>
          <p:nvPr>
            <p:ph type="body" idx="2"/>
          </p:nvPr>
        </p:nvSpPr>
        <p:spPr>
          <a:xfrm>
            <a:off x="446315" y="321041"/>
            <a:ext cx="11260016" cy="863125"/>
          </a:xfrm>
          <a:prstGeom prst="rect">
            <a:avLst/>
          </a:prstGeom>
          <a:noFill/>
          <a:ln>
            <a:noFill/>
          </a:ln>
        </p:spPr>
        <p:txBody>
          <a:bodyPr spcFirstLastPara="1" wrap="square" lIns="91425" tIns="45700" rIns="91425" bIns="45700" rtlCol="0" anchor="ctr" anchorCtr="0">
            <a:noAutofit/>
          </a:bodyPr>
          <a:lstStyle/>
          <a:p>
            <a:pPr marL="0" lvl="0" indent="0" algn="l" rtl="0">
              <a:lnSpc>
                <a:spcPct val="90000"/>
              </a:lnSpc>
              <a:spcBef>
                <a:spcPts val="0"/>
              </a:spcBef>
              <a:spcAft>
                <a:spcPts val="0"/>
              </a:spcAft>
              <a:buSzPts val="4400"/>
              <a:buNone/>
            </a:pPr>
            <a:r>
              <a:rPr lang="fr-CA" dirty="0">
                <a:solidFill>
                  <a:schemeClr val="tx1"/>
                </a:solidFill>
                <a:latin typeface="Frutiger LT Std 45 Light" panose="020B0402020204020204" pitchFamily="34" charset="0"/>
                <a:sym typeface="Arial"/>
              </a:rPr>
              <a:t>Objectifs de </a:t>
            </a:r>
            <a:r>
              <a:rPr lang="fr-CA" dirty="0">
                <a:solidFill>
                  <a:schemeClr val="tx1"/>
                </a:solidFill>
                <a:latin typeface="Arial"/>
                <a:ea typeface="Arial"/>
                <a:cs typeface="Arial"/>
                <a:sym typeface="Arial"/>
              </a:rPr>
              <a:t>l’éducation impartiale</a:t>
            </a:r>
            <a:endParaRPr dirty="0">
              <a:solidFill>
                <a:schemeClr val="tx1"/>
              </a:solidFill>
              <a:latin typeface="Arial"/>
              <a:ea typeface="Arial"/>
              <a:cs typeface="Arial"/>
              <a:sym typeface="Arial"/>
            </a:endParaRPr>
          </a:p>
        </p:txBody>
      </p:sp>
      <p:pic>
        <p:nvPicPr>
          <p:cNvPr id="2" name="Picture 1"/>
          <p:cNvPicPr>
            <a:picLocks noChangeAspect="1"/>
          </p:cNvPicPr>
          <p:nvPr/>
        </p:nvPicPr>
        <p:blipFill>
          <a:blip r:embed="rId5"/>
          <a:stretch>
            <a:fillRect/>
          </a:stretch>
        </p:blipFill>
        <p:spPr>
          <a:xfrm>
            <a:off x="7362494" y="2028631"/>
            <a:ext cx="4579108" cy="3010487"/>
          </a:xfrm>
          <a:prstGeom prst="rect">
            <a:avLst/>
          </a:prstGeom>
        </p:spPr>
      </p:pic>
    </p:spTree>
    <p:custDataLst>
      <p:tags r:id="rId1"/>
    </p:custDataLst>
    <p:extLst>
      <p:ext uri="{BB962C8B-B14F-4D97-AF65-F5344CB8AC3E}">
        <p14:creationId xmlns:p14="http://schemas.microsoft.com/office/powerpoint/2010/main" val="38173822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1" name="Google Shape;211;p11"/>
          <p:cNvSpPr txBox="1">
            <a:spLocks noGrp="1"/>
          </p:cNvSpPr>
          <p:nvPr>
            <p:ph type="body" idx="1"/>
          </p:nvPr>
        </p:nvSpPr>
        <p:spPr>
          <a:xfrm>
            <a:off x="526350" y="352295"/>
            <a:ext cx="11139300" cy="1005900"/>
          </a:xfrm>
          <a:prstGeom prst="rect">
            <a:avLst/>
          </a:prstGeom>
          <a:noFill/>
          <a:ln>
            <a:noFill/>
          </a:ln>
        </p:spPr>
        <p:txBody>
          <a:bodyPr spcFirstLastPara="1" wrap="square" lIns="91425" tIns="45700" rIns="91425" bIns="45700" rtlCol="0" anchor="ctr" anchorCtr="0">
            <a:normAutofit fontScale="92500" lnSpcReduction="20000"/>
          </a:bodyPr>
          <a:lstStyle/>
          <a:p>
            <a:pPr marL="0" lvl="0" indent="0" algn="l" rtl="0">
              <a:lnSpc>
                <a:spcPct val="100000"/>
              </a:lnSpc>
              <a:spcBef>
                <a:spcPts val="0"/>
              </a:spcBef>
              <a:spcAft>
                <a:spcPts val="0"/>
              </a:spcAft>
              <a:buClr>
                <a:schemeClr val="lt1"/>
              </a:buClr>
              <a:buSzPts val="4000"/>
              <a:buNone/>
            </a:pPr>
            <a:r>
              <a:rPr lang="fr-CA" sz="4000" b="1" dirty="0">
                <a:solidFill>
                  <a:schemeClr val="tx1"/>
                </a:solidFill>
                <a:latin typeface="Frutiger LT Std 45 Light" panose="020B0402020204020204"/>
                <a:sym typeface="Arial"/>
              </a:rPr>
              <a:t>Les ressources « Bienvenue à la maternelle » pour les familles</a:t>
            </a:r>
            <a:endParaRPr sz="4000" b="1" dirty="0">
              <a:solidFill>
                <a:schemeClr val="tx1"/>
              </a:solidFill>
              <a:latin typeface="Frutiger LT Std 45 Light" panose="020B0402020204020204"/>
            </a:endParaRPr>
          </a:p>
        </p:txBody>
      </p:sp>
      <p:sp>
        <p:nvSpPr>
          <p:cNvPr id="6" name="Google Shape;210;p11"/>
          <p:cNvSpPr txBox="1">
            <a:spLocks/>
          </p:cNvSpPr>
          <p:nvPr/>
        </p:nvSpPr>
        <p:spPr>
          <a:xfrm>
            <a:off x="505554" y="2307751"/>
            <a:ext cx="6504994" cy="4709100"/>
          </a:xfrm>
          <a:prstGeom prst="rect">
            <a:avLst/>
          </a:prstGeom>
          <a:noFill/>
          <a:ln>
            <a:noFill/>
          </a:ln>
        </p:spPr>
        <p:txBody>
          <a:bodyPr spcFirstLastPara="1" wrap="square" lIns="91425" tIns="45700" rIns="91425" bIns="45700" rtlCol="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rtl="0">
              <a:lnSpc>
                <a:spcPct val="100000"/>
              </a:lnSpc>
              <a:spcBef>
                <a:spcPts val="0"/>
              </a:spcBef>
              <a:buClr>
                <a:srgbClr val="000000"/>
              </a:buClr>
              <a:buSzPts val="2400"/>
              <a:buFont typeface="Arial"/>
              <a:buNone/>
            </a:pPr>
            <a:endParaRPr lang="fr-CA" sz="1200" dirty="0">
              <a:solidFill>
                <a:srgbClr val="000000"/>
              </a:solidFill>
              <a:latin typeface="Frutiger LT Std 45 Light" panose="020B0402020204020204" pitchFamily="34" charset="0"/>
            </a:endParaRPr>
          </a:p>
          <a:p>
            <a:pPr marL="0" indent="0" rtl="0">
              <a:lnSpc>
                <a:spcPct val="100000"/>
              </a:lnSpc>
              <a:spcBef>
                <a:spcPts val="0"/>
              </a:spcBef>
              <a:buClr>
                <a:srgbClr val="000000"/>
              </a:buClr>
              <a:buSzPts val="2400"/>
              <a:buFont typeface="Arial"/>
              <a:buNone/>
            </a:pPr>
            <a:r>
              <a:rPr lang="fr-CA" sz="2200" dirty="0">
                <a:solidFill>
                  <a:srgbClr val="000000"/>
                </a:solidFill>
                <a:latin typeface="Frutiger LT Std 45 Light" panose="020B0402020204020204" pitchFamily="34" charset="0"/>
              </a:rPr>
              <a:t>Le programme « Bienvenue à la maternelle » offre aux familles un sac rempli de ressources essentielles pour l’apprentissage préscolaire qui favorisent l’alphabétisation, la découverte des mathématiques, la créativité et l’apprentissage socio-émotionnel. </a:t>
            </a:r>
          </a:p>
          <a:p>
            <a:pPr marL="0" indent="0" rtl="0">
              <a:lnSpc>
                <a:spcPct val="100000"/>
              </a:lnSpc>
              <a:spcBef>
                <a:spcPts val="0"/>
              </a:spcBef>
              <a:buClr>
                <a:srgbClr val="000000"/>
              </a:buClr>
              <a:buSzPts val="2400"/>
              <a:buFont typeface="Arial"/>
              <a:buNone/>
            </a:pPr>
            <a:endParaRPr lang="fr-CA" sz="2200" u="sng" dirty="0">
              <a:solidFill>
                <a:srgbClr val="000000"/>
              </a:solidFill>
              <a:latin typeface="Frutiger LT Std 45 Light" panose="020B0402020204020204" pitchFamily="34" charset="0"/>
            </a:endParaRPr>
          </a:p>
          <a:p>
            <a:pPr marL="0" indent="0" rtl="0">
              <a:lnSpc>
                <a:spcPct val="100000"/>
              </a:lnSpc>
              <a:spcBef>
                <a:spcPts val="0"/>
              </a:spcBef>
              <a:buClr>
                <a:srgbClr val="000000"/>
              </a:buClr>
              <a:buSzPts val="2400"/>
              <a:buFont typeface="Arial"/>
              <a:buNone/>
            </a:pPr>
            <a:endParaRPr lang="fr-CA" sz="2200" u="sng" dirty="0">
              <a:solidFill>
                <a:srgbClr val="000000"/>
              </a:solidFill>
              <a:latin typeface="Frutiger LT Std 45 Light" panose="020B0402020204020204" pitchFamily="34" charset="0"/>
            </a:endParaRPr>
          </a:p>
          <a:p>
            <a:pPr marL="0" indent="0" rtl="0">
              <a:lnSpc>
                <a:spcPct val="100000"/>
              </a:lnSpc>
              <a:spcBef>
                <a:spcPts val="0"/>
              </a:spcBef>
              <a:buClr>
                <a:srgbClr val="000000"/>
              </a:buClr>
              <a:buSzPts val="2400"/>
              <a:buFont typeface="Arial"/>
              <a:buNone/>
            </a:pPr>
            <a:endParaRPr lang="fr-CA" sz="2200" u="sng" dirty="0">
              <a:solidFill>
                <a:srgbClr val="000000"/>
              </a:solidFill>
              <a:latin typeface="Frutiger LT Std 45 Light" panose="020B0402020204020204" pitchFamily="34" charset="0"/>
            </a:endParaRPr>
          </a:p>
          <a:p>
            <a:pPr marL="0" indent="0" rtl="0">
              <a:lnSpc>
                <a:spcPct val="100000"/>
              </a:lnSpc>
              <a:spcBef>
                <a:spcPts val="0"/>
              </a:spcBef>
              <a:buClr>
                <a:srgbClr val="000000"/>
              </a:buClr>
              <a:buSzPts val="2400"/>
              <a:buFont typeface="Arial"/>
              <a:buNone/>
            </a:pPr>
            <a:endParaRPr lang="en-CA" sz="2200" u="sng" dirty="0">
              <a:solidFill>
                <a:srgbClr val="FF0000"/>
              </a:solidFill>
              <a:latin typeface="Frutiger LT Std 45 Light" panose="020B0402020204020204" pitchFamily="34" charset="0"/>
            </a:endParaRPr>
          </a:p>
          <a:p>
            <a:pPr marL="0" indent="0" rtl="0">
              <a:lnSpc>
                <a:spcPct val="100000"/>
              </a:lnSpc>
              <a:buClr>
                <a:srgbClr val="000000"/>
              </a:buClr>
              <a:buFont typeface="Arial"/>
              <a:buNone/>
            </a:pPr>
            <a:endParaRPr lang="en-CA" dirty="0">
              <a:solidFill>
                <a:srgbClr val="000000"/>
              </a:solidFill>
              <a:latin typeface="Frutiger LT Std 45 Light" panose="020B0402020204020204" pitchFamily="34" charset="0"/>
            </a:endParaRPr>
          </a:p>
          <a:p>
            <a:pPr marL="0" indent="0" rtl="0">
              <a:lnSpc>
                <a:spcPct val="100000"/>
              </a:lnSpc>
              <a:buClr>
                <a:srgbClr val="000000"/>
              </a:buClr>
              <a:buFont typeface="Arial"/>
              <a:buNone/>
            </a:pPr>
            <a:endParaRPr lang="en-CA" dirty="0">
              <a:solidFill>
                <a:srgbClr val="000000"/>
              </a:solidFill>
              <a:latin typeface="Frutiger LT Std 45 Light" panose="020B0402020204020204" pitchFamily="34" charset="0"/>
            </a:endParaRPr>
          </a:p>
          <a:p>
            <a:pPr marL="0" indent="0" rtl="0">
              <a:lnSpc>
                <a:spcPct val="100000"/>
              </a:lnSpc>
              <a:buClr>
                <a:srgbClr val="000000"/>
              </a:buClr>
              <a:buFont typeface="Arial"/>
              <a:buNone/>
            </a:pPr>
            <a:endParaRPr lang="en-CA" dirty="0">
              <a:solidFill>
                <a:srgbClr val="000000"/>
              </a:solidFill>
              <a:latin typeface="Frutiger LT Std 45 Light" panose="020B0402020204020204" pitchFamily="34" charset="0"/>
            </a:endParaRPr>
          </a:p>
          <a:p>
            <a:pPr marL="0" indent="0" rtl="0">
              <a:lnSpc>
                <a:spcPct val="100000"/>
              </a:lnSpc>
              <a:buClr>
                <a:srgbClr val="000000"/>
              </a:buClr>
              <a:buFont typeface="Arial"/>
              <a:buNone/>
            </a:pPr>
            <a:endParaRPr lang="en-CA" dirty="0">
              <a:solidFill>
                <a:srgbClr val="000000"/>
              </a:solidFill>
              <a:latin typeface="Frutiger LT Std 45 Light" panose="020B0402020204020204" pitchFamily="34" charset="0"/>
            </a:endParaRPr>
          </a:p>
          <a:p>
            <a:pPr marL="801688" indent="-801688" rtl="0">
              <a:lnSpc>
                <a:spcPct val="100000"/>
              </a:lnSpc>
              <a:buClr>
                <a:srgbClr val="000000"/>
              </a:buClr>
              <a:buFont typeface="Arial"/>
              <a:buNone/>
            </a:pPr>
            <a:r>
              <a:rPr lang="fr-CA" sz="1700" dirty="0">
                <a:solidFill>
                  <a:srgbClr val="000000"/>
                </a:solidFill>
                <a:latin typeface="Frutiger LT Std 45 Light" panose="020B0402020204020204" pitchFamily="34" charset="0"/>
              </a:rPr>
              <a:t>	</a:t>
            </a:r>
          </a:p>
        </p:txBody>
      </p:sp>
      <p:pic>
        <p:nvPicPr>
          <p:cNvPr id="3" name="Picture 2" descr="Diagram, text&#10;&#10;Description automatically generated">
            <a:extLst>
              <a:ext uri="{FF2B5EF4-FFF2-40B4-BE49-F238E27FC236}">
                <a16:creationId xmlns:a16="http://schemas.microsoft.com/office/drawing/2014/main" id="{5856CAC5-5CEA-F15F-55C8-E26032D7A2B3}"/>
              </a:ext>
            </a:extLst>
          </p:cNvPr>
          <p:cNvPicPr>
            <a:picLocks noChangeAspect="1"/>
          </p:cNvPicPr>
          <p:nvPr/>
        </p:nvPicPr>
        <p:blipFill>
          <a:blip r:embed="rId4"/>
          <a:stretch>
            <a:fillRect/>
          </a:stretch>
        </p:blipFill>
        <p:spPr>
          <a:xfrm rot="718936">
            <a:off x="7372921" y="1265905"/>
            <a:ext cx="4458784" cy="4789972"/>
          </a:xfrm>
          <a:prstGeom prst="rect">
            <a:avLst/>
          </a:prstGeom>
        </p:spPr>
      </p:pic>
    </p:spTree>
    <p:custDataLst>
      <p:tags r:id="rId1"/>
    </p:custDataLst>
    <p:extLst>
      <p:ext uri="{BB962C8B-B14F-4D97-AF65-F5344CB8AC3E}">
        <p14:creationId xmlns:p14="http://schemas.microsoft.com/office/powerpoint/2010/main" val="14284263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3"/>
          <p:cNvSpPr txBox="1">
            <a:spLocks noGrp="1"/>
          </p:cNvSpPr>
          <p:nvPr>
            <p:ph type="body" idx="1"/>
          </p:nvPr>
        </p:nvSpPr>
        <p:spPr>
          <a:xfrm>
            <a:off x="310564" y="989168"/>
            <a:ext cx="6795630" cy="4916675"/>
          </a:xfrm>
          <a:prstGeom prst="rect">
            <a:avLst/>
          </a:prstGeom>
          <a:noFill/>
          <a:ln>
            <a:noFill/>
          </a:ln>
        </p:spPr>
        <p:txBody>
          <a:bodyPr spcFirstLastPara="1" wrap="square" lIns="91425" tIns="45700" rIns="91425" bIns="45700" rtlCol="0" anchor="t" anchorCtr="0">
            <a:noAutofit/>
          </a:bodyPr>
          <a:lstStyle/>
          <a:p>
            <a:pPr marL="0" lvl="0" indent="0" algn="just" rtl="0">
              <a:lnSpc>
                <a:spcPct val="100000"/>
              </a:lnSpc>
              <a:spcBef>
                <a:spcPts val="600"/>
              </a:spcBef>
              <a:buNone/>
            </a:pPr>
            <a:r>
              <a:rPr lang="fr-CA" sz="2000" dirty="0">
                <a:latin typeface="Frutiger LT Std 45 Light" panose="020B0402020204020204" pitchFamily="34" charset="0"/>
              </a:rPr>
              <a:t>La participation de partenaires communautaires au programme « Bienvenue à la maternelle » permet aux familles de se renseigner sur les programmes et les services offerts dans leur communauté.</a:t>
            </a:r>
          </a:p>
          <a:p>
            <a:pPr marL="342900" algn="just" rtl="0">
              <a:lnSpc>
                <a:spcPct val="100000"/>
              </a:lnSpc>
              <a:spcBef>
                <a:spcPts val="600"/>
              </a:spcBef>
              <a:buSzPct val="100000"/>
            </a:pPr>
            <a:r>
              <a:rPr lang="fr-CA" sz="2000" dirty="0">
                <a:latin typeface="Frutiger LT Std 45 Light" panose="020B0402020204020204" pitchFamily="34" charset="0"/>
              </a:rPr>
              <a:t>Invitez des partenaires communautaires provenant des secteurs de la santé et des services pour enfants, des bibliothèques, des parcs et loisirs, des centres multiculturels, des centres d’amitié et des services de soutien aux familles, ainsi que des leaders communautaires, des aînés, etc.</a:t>
            </a:r>
          </a:p>
          <a:p>
            <a:pPr marL="342900" algn="just" rtl="0">
              <a:lnSpc>
                <a:spcPct val="100000"/>
              </a:lnSpc>
              <a:spcBef>
                <a:spcPts val="600"/>
              </a:spcBef>
              <a:buSzPct val="100000"/>
            </a:pPr>
            <a:r>
              <a:rPr lang="fr-CA" sz="2000" dirty="0">
                <a:latin typeface="Frutiger LT Std 45 Light" panose="020B0402020204020204" pitchFamily="34" charset="0"/>
              </a:rPr>
              <a:t>Pensez à ajouter des liens communautaires pour les contes, les arts visuels, la danse et le tambour.</a:t>
            </a:r>
          </a:p>
          <a:p>
            <a:pPr marL="342900" algn="just" rtl="0">
              <a:lnSpc>
                <a:spcPct val="100000"/>
              </a:lnSpc>
              <a:spcBef>
                <a:spcPts val="600"/>
              </a:spcBef>
              <a:buSzPct val="100000"/>
            </a:pPr>
            <a:r>
              <a:rPr lang="fr-CA" sz="2000" spc="-20" dirty="0">
                <a:latin typeface="Frutiger LT Std 45 Light" panose="020B0402020204020204" pitchFamily="34" charset="0"/>
              </a:rPr>
              <a:t>Reflétez le caractère unique de votre communauté scolaire</a:t>
            </a:r>
            <a:endParaRPr sz="2000" spc="-20" dirty="0">
              <a:latin typeface="Frutiger LT Std 45 Light" panose="020B0402020204020204" pitchFamily="34" charset="0"/>
              <a:sym typeface="Arial"/>
            </a:endParaRPr>
          </a:p>
        </p:txBody>
      </p:sp>
      <p:sp>
        <p:nvSpPr>
          <p:cNvPr id="255" name="Google Shape;255;p3"/>
          <p:cNvSpPr txBox="1">
            <a:spLocks noGrp="1"/>
          </p:cNvSpPr>
          <p:nvPr>
            <p:ph type="body" idx="2"/>
          </p:nvPr>
        </p:nvSpPr>
        <p:spPr>
          <a:xfrm>
            <a:off x="446315" y="227680"/>
            <a:ext cx="11745685" cy="863100"/>
          </a:xfrm>
          <a:prstGeom prst="rect">
            <a:avLst/>
          </a:prstGeom>
          <a:noFill/>
          <a:ln>
            <a:noFill/>
          </a:ln>
        </p:spPr>
        <p:txBody>
          <a:bodyPr spcFirstLastPara="1" wrap="square" lIns="91425" tIns="45700" rIns="91425" bIns="45700" rtlCol="0" anchor="ctr" anchorCtr="0">
            <a:noAutofit/>
          </a:bodyPr>
          <a:lstStyle/>
          <a:p>
            <a:pPr marL="0" lvl="0" indent="0" algn="l" rtl="0">
              <a:lnSpc>
                <a:spcPct val="90000"/>
              </a:lnSpc>
              <a:spcBef>
                <a:spcPts val="0"/>
              </a:spcBef>
              <a:spcAft>
                <a:spcPts val="0"/>
              </a:spcAft>
              <a:buSzPts val="4400"/>
              <a:buNone/>
            </a:pPr>
            <a:r>
              <a:rPr lang="fr-CA" sz="3700" dirty="0">
                <a:solidFill>
                  <a:schemeClr val="tx1"/>
                </a:solidFill>
                <a:latin typeface="Frutiger LT Std 45 Light" panose="020B0402020204020204" pitchFamily="34" charset="0"/>
                <a:sym typeface="Arial"/>
              </a:rPr>
              <a:t>Partenaires communautaires et contexte communautaire</a:t>
            </a:r>
            <a:endParaRPr sz="3700" dirty="0">
              <a:solidFill>
                <a:schemeClr val="tx1"/>
              </a:solidFill>
              <a:latin typeface="Frutiger LT Std 45 Light" panose="020B0402020204020204" pitchFamily="34" charset="0"/>
              <a:sym typeface="Arial"/>
            </a:endParaRPr>
          </a:p>
        </p:txBody>
      </p:sp>
      <p:sp>
        <p:nvSpPr>
          <p:cNvPr id="7" name="Google Shape;254;p3"/>
          <p:cNvSpPr txBox="1">
            <a:spLocks/>
          </p:cNvSpPr>
          <p:nvPr/>
        </p:nvSpPr>
        <p:spPr>
          <a:xfrm>
            <a:off x="446315" y="5342089"/>
            <a:ext cx="6536988" cy="1083848"/>
          </a:xfrm>
          <a:prstGeom prst="rect">
            <a:avLst/>
          </a:prstGeom>
          <a:noFill/>
          <a:ln>
            <a:noFill/>
          </a:ln>
        </p:spPr>
        <p:txBody>
          <a:bodyPr spcFirstLastPara="1" wrap="square" lIns="91425" tIns="45700" rIns="91425" bIns="45700" rtlCol="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ctr" rtl="0">
              <a:lnSpc>
                <a:spcPct val="115000"/>
              </a:lnSpc>
              <a:buClr>
                <a:srgbClr val="000000"/>
              </a:buClr>
              <a:buFont typeface="Arial"/>
              <a:buNone/>
            </a:pPr>
            <a:r>
              <a:rPr lang="fr-CA" sz="2100" b="1" dirty="0">
                <a:solidFill>
                  <a:srgbClr val="000000"/>
                </a:solidFill>
              </a:rPr>
              <a:t>Qui sont vos partenaires communautaires?</a:t>
            </a:r>
          </a:p>
        </p:txBody>
      </p:sp>
      <p:grpSp>
        <p:nvGrpSpPr>
          <p:cNvPr id="5" name="Group 4"/>
          <p:cNvGrpSpPr/>
          <p:nvPr/>
        </p:nvGrpSpPr>
        <p:grpSpPr>
          <a:xfrm>
            <a:off x="7254520" y="1179324"/>
            <a:ext cx="4611854" cy="4403504"/>
            <a:chOff x="7254520" y="1179324"/>
            <a:chExt cx="4611854" cy="4403504"/>
          </a:xfrm>
        </p:grpSpPr>
        <p:pic>
          <p:nvPicPr>
            <p:cNvPr id="256" name="Google Shape;256;p3"/>
            <p:cNvPicPr preferRelativeResize="0"/>
            <p:nvPr/>
          </p:nvPicPr>
          <p:blipFill rotWithShape="1">
            <a:blip r:embed="rId4">
              <a:alphaModFix/>
            </a:blip>
            <a:srcRect/>
            <a:stretch/>
          </p:blipFill>
          <p:spPr>
            <a:xfrm>
              <a:off x="9922935" y="1179324"/>
              <a:ext cx="1943438" cy="2019745"/>
            </a:xfrm>
            <a:prstGeom prst="rect">
              <a:avLst/>
            </a:prstGeom>
            <a:noFill/>
            <a:ln w="38100" cap="flat" cmpd="sng">
              <a:noFill/>
              <a:prstDash val="solid"/>
              <a:round/>
              <a:headEnd type="none" w="sm" len="sm"/>
              <a:tailEnd type="none" w="sm" len="sm"/>
            </a:ln>
          </p:spPr>
        </p:pic>
        <p:pic>
          <p:nvPicPr>
            <p:cNvPr id="2" name="Picture 1"/>
            <p:cNvPicPr>
              <a:picLocks noChangeAspect="1"/>
            </p:cNvPicPr>
            <p:nvPr/>
          </p:nvPicPr>
          <p:blipFill>
            <a:blip r:embed="rId5"/>
            <a:stretch>
              <a:fillRect/>
            </a:stretch>
          </p:blipFill>
          <p:spPr>
            <a:xfrm>
              <a:off x="7254522" y="3182136"/>
              <a:ext cx="4611852" cy="2400692"/>
            </a:xfrm>
            <a:prstGeom prst="rect">
              <a:avLst/>
            </a:prstGeom>
            <a:ln>
              <a:noFill/>
            </a:ln>
          </p:spPr>
        </p:pic>
        <p:pic>
          <p:nvPicPr>
            <p:cNvPr id="3" name="Picture 2"/>
            <p:cNvPicPr>
              <a:picLocks noChangeAspect="1"/>
            </p:cNvPicPr>
            <p:nvPr/>
          </p:nvPicPr>
          <p:blipFill>
            <a:blip r:embed="rId6"/>
            <a:stretch>
              <a:fillRect/>
            </a:stretch>
          </p:blipFill>
          <p:spPr>
            <a:xfrm>
              <a:off x="7254520" y="1181927"/>
              <a:ext cx="2685347" cy="2017142"/>
            </a:xfrm>
            <a:prstGeom prst="rect">
              <a:avLst/>
            </a:prstGeom>
          </p:spPr>
        </p:pic>
      </p:grpSp>
    </p:spTree>
    <p:custDataLst>
      <p:tags r:id="rId1"/>
    </p:custDataLst>
    <p:extLst>
      <p:ext uri="{BB962C8B-B14F-4D97-AF65-F5344CB8AC3E}">
        <p14:creationId xmlns:p14="http://schemas.microsoft.com/office/powerpoint/2010/main" val="4451152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gaa2f3a242b_1_13"/>
          <p:cNvSpPr txBox="1">
            <a:spLocks noGrp="1"/>
          </p:cNvSpPr>
          <p:nvPr>
            <p:ph type="body" idx="1"/>
          </p:nvPr>
        </p:nvSpPr>
        <p:spPr>
          <a:xfrm>
            <a:off x="446315" y="1207275"/>
            <a:ext cx="11259900" cy="4709100"/>
          </a:xfrm>
          <a:prstGeom prst="rect">
            <a:avLst/>
          </a:prstGeom>
          <a:noFill/>
          <a:ln>
            <a:noFill/>
          </a:ln>
        </p:spPr>
        <p:txBody>
          <a:bodyPr spcFirstLastPara="1" wrap="square" lIns="91425" tIns="45700" rIns="91425" bIns="45700" rtlCol="0" anchor="t" anchorCtr="0">
            <a:noAutofit/>
          </a:bodyPr>
          <a:lstStyle/>
          <a:p>
            <a:pPr marL="63500" lvl="0" indent="0" algn="just" rtl="0">
              <a:lnSpc>
                <a:spcPct val="150000"/>
              </a:lnSpc>
              <a:spcBef>
                <a:spcPts val="0"/>
              </a:spcBef>
              <a:spcAft>
                <a:spcPts val="0"/>
              </a:spcAft>
              <a:buSzPts val="2600"/>
              <a:buNone/>
            </a:pPr>
            <a:r>
              <a:rPr lang="fr-CA" sz="2200">
                <a:latin typeface="Frutiger LT Std 45 Light" panose="020B0402020204020204" pitchFamily="34" charset="0"/>
                <a:sym typeface="Arial"/>
              </a:rPr>
              <a:t>Votre gestionnaire de programme « Bienvenue à la maternelle » aidera votre équipe-école à mettre en œuvre le programme en lui fournissant :</a:t>
            </a:r>
          </a:p>
          <a:p>
            <a:pPr marL="457200" lvl="0" indent="0" algn="l" rtl="0">
              <a:lnSpc>
                <a:spcPct val="90000"/>
              </a:lnSpc>
              <a:spcBef>
                <a:spcPts val="0"/>
              </a:spcBef>
              <a:spcAft>
                <a:spcPts val="0"/>
              </a:spcAft>
              <a:buSzPts val="1800"/>
              <a:buNone/>
            </a:pPr>
            <a:endParaRPr sz="2200" dirty="0">
              <a:latin typeface="Frutiger LT Std 45 Light" panose="020B0402020204020204" pitchFamily="34" charset="0"/>
              <a:sym typeface="Arial"/>
            </a:endParaRPr>
          </a:p>
          <a:p>
            <a:pPr marL="0" lvl="0" indent="0" algn="l" rtl="0">
              <a:lnSpc>
                <a:spcPct val="100000"/>
              </a:lnSpc>
              <a:spcBef>
                <a:spcPts val="0"/>
              </a:spcBef>
              <a:spcAft>
                <a:spcPts val="0"/>
              </a:spcAft>
              <a:buSzPts val="1800"/>
              <a:buNone/>
            </a:pPr>
            <a:endParaRPr sz="2200" dirty="0">
              <a:latin typeface="Frutiger LT Std 45 Light" panose="020B0402020204020204" pitchFamily="34" charset="0"/>
              <a:sym typeface="Arial"/>
            </a:endParaRPr>
          </a:p>
          <a:p>
            <a:pPr marL="0" lvl="0" indent="0" algn="l" rtl="0">
              <a:lnSpc>
                <a:spcPct val="90000"/>
              </a:lnSpc>
              <a:spcBef>
                <a:spcPts val="0"/>
              </a:spcBef>
              <a:spcAft>
                <a:spcPts val="0"/>
              </a:spcAft>
              <a:buSzPts val="1800"/>
              <a:buNone/>
            </a:pPr>
            <a:endParaRPr sz="2200" dirty="0">
              <a:latin typeface="Frutiger LT Std 45 Light" panose="020B0402020204020204" pitchFamily="34" charset="0"/>
              <a:sym typeface="Arial"/>
            </a:endParaRPr>
          </a:p>
          <a:p>
            <a:pPr marL="457200" lvl="0" indent="0" algn="l" rtl="0">
              <a:lnSpc>
                <a:spcPct val="90000"/>
              </a:lnSpc>
              <a:spcBef>
                <a:spcPts val="0"/>
              </a:spcBef>
              <a:spcAft>
                <a:spcPts val="0"/>
              </a:spcAft>
              <a:buSzPts val="1800"/>
              <a:buNone/>
            </a:pPr>
            <a:endParaRPr sz="2200" dirty="0">
              <a:latin typeface="Frutiger LT Std 45 Light" panose="020B0402020204020204" pitchFamily="34" charset="0"/>
              <a:sym typeface="Arial"/>
            </a:endParaRPr>
          </a:p>
        </p:txBody>
      </p:sp>
      <p:sp>
        <p:nvSpPr>
          <p:cNvPr id="273" name="Google Shape;273;gaa2f3a242b_1_13"/>
          <p:cNvSpPr txBox="1">
            <a:spLocks noGrp="1"/>
          </p:cNvSpPr>
          <p:nvPr>
            <p:ph type="body" idx="2"/>
          </p:nvPr>
        </p:nvSpPr>
        <p:spPr>
          <a:xfrm>
            <a:off x="446199" y="344150"/>
            <a:ext cx="11260016" cy="863125"/>
          </a:xfrm>
          <a:prstGeom prst="rect">
            <a:avLst/>
          </a:prstGeom>
          <a:noFill/>
          <a:ln>
            <a:noFill/>
          </a:ln>
        </p:spPr>
        <p:txBody>
          <a:bodyPr spcFirstLastPara="1" wrap="square" lIns="91425" tIns="45700" rIns="91425" bIns="45700" rtlCol="0" anchor="ctr" anchorCtr="0">
            <a:noAutofit/>
          </a:bodyPr>
          <a:lstStyle/>
          <a:p>
            <a:pPr marL="0" lvl="0" indent="0" algn="l" rtl="0">
              <a:lnSpc>
                <a:spcPct val="90000"/>
              </a:lnSpc>
              <a:spcBef>
                <a:spcPts val="0"/>
              </a:spcBef>
              <a:spcAft>
                <a:spcPts val="0"/>
              </a:spcAft>
              <a:buSzPts val="4400"/>
              <a:buNone/>
            </a:pPr>
            <a:r>
              <a:rPr lang="fr-CA" sz="4000" dirty="0">
                <a:solidFill>
                  <a:schemeClr val="tx1"/>
                </a:solidFill>
                <a:latin typeface="Frutiger LT Std 45 Light" panose="020B0402020204020204" pitchFamily="34" charset="0"/>
                <a:sym typeface="Arial"/>
              </a:rPr>
              <a:t>Partenariat « Bienvenue à la maternelle »</a:t>
            </a:r>
            <a:endParaRPr sz="4000" dirty="0">
              <a:solidFill>
                <a:schemeClr val="tx1"/>
              </a:solidFill>
              <a:latin typeface="Frutiger LT Std 45 Light" panose="020B0402020204020204" pitchFamily="34" charset="0"/>
              <a:sym typeface="Arial"/>
            </a:endParaRPr>
          </a:p>
        </p:txBody>
      </p:sp>
      <p:pic>
        <p:nvPicPr>
          <p:cNvPr id="274" name="Google Shape;274;gaa2f3a242b_1_13"/>
          <p:cNvPicPr preferRelativeResize="0"/>
          <p:nvPr/>
        </p:nvPicPr>
        <p:blipFill>
          <a:blip r:embed="rId4"/>
          <a:srcRect/>
          <a:stretch/>
        </p:blipFill>
        <p:spPr>
          <a:xfrm>
            <a:off x="8020050" y="2245387"/>
            <a:ext cx="3438399" cy="2299298"/>
          </a:xfrm>
          <a:prstGeom prst="rect">
            <a:avLst/>
          </a:prstGeom>
          <a:noFill/>
          <a:ln w="38100" cap="flat" cmpd="sng">
            <a:solidFill>
              <a:srgbClr val="6A89BC"/>
            </a:solidFill>
            <a:prstDash val="solid"/>
            <a:round/>
            <a:headEnd type="none" w="sm" len="sm"/>
            <a:tailEnd type="none" w="sm" len="sm"/>
          </a:ln>
        </p:spPr>
      </p:pic>
      <p:sp>
        <p:nvSpPr>
          <p:cNvPr id="5" name="Google Shape;272;gaa2f3a242b_1_13"/>
          <p:cNvSpPr txBox="1">
            <a:spLocks/>
          </p:cNvSpPr>
          <p:nvPr/>
        </p:nvSpPr>
        <p:spPr>
          <a:xfrm>
            <a:off x="446315" y="2639967"/>
            <a:ext cx="7021285" cy="4709100"/>
          </a:xfrm>
          <a:prstGeom prst="rect">
            <a:avLst/>
          </a:prstGeom>
          <a:noFill/>
          <a:ln>
            <a:noFill/>
          </a:ln>
        </p:spPr>
        <p:txBody>
          <a:bodyPr spcFirstLastPara="1" wrap="square" lIns="91425" tIns="45700" rIns="91425" bIns="45700" rtlCol="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lvl="1" indent="-355600" algn="just" rtl="0">
              <a:lnSpc>
                <a:spcPct val="150000"/>
              </a:lnSpc>
              <a:spcBef>
                <a:spcPts val="0"/>
              </a:spcBef>
              <a:buSzPts val="2000"/>
              <a:buFont typeface="Arial" panose="020B0604020202020204" pitchFamily="34" charset="0"/>
              <a:buChar char="•"/>
            </a:pPr>
            <a:r>
              <a:rPr lang="fr-CA" sz="2200" dirty="0">
                <a:latin typeface="Frutiger LT Std 45 Light" panose="020B0402020204020204" pitchFamily="34" charset="0"/>
              </a:rPr>
              <a:t>une formation professionnelle</a:t>
            </a:r>
          </a:p>
          <a:p>
            <a:pPr lvl="1" indent="-355600" algn="just" rtl="0">
              <a:lnSpc>
                <a:spcPct val="150000"/>
              </a:lnSpc>
              <a:spcBef>
                <a:spcPts val="0"/>
              </a:spcBef>
              <a:buSzPts val="2000"/>
              <a:buFont typeface="Arial" panose="020B0604020202020204" pitchFamily="34" charset="0"/>
              <a:buChar char="•"/>
            </a:pPr>
            <a:r>
              <a:rPr lang="fr-CA" sz="2200" dirty="0">
                <a:latin typeface="Frutiger LT Std 45 Light" panose="020B0402020204020204" pitchFamily="34" charset="0"/>
              </a:rPr>
              <a:t>du soutien et de l’aide tout au long du programme (par exemple, en commandant et en distribuant le matériel et les ressources nécessaires, etc.)</a:t>
            </a:r>
            <a:endParaRPr lang="en-CA" sz="1200" dirty="0">
              <a:latin typeface="Frutiger LT Std 45 Light" panose="020B0402020204020204" pitchFamily="34" charset="0"/>
            </a:endParaRPr>
          </a:p>
          <a:p>
            <a:pPr marL="0" indent="0" rtl="0">
              <a:lnSpc>
                <a:spcPct val="100000"/>
              </a:lnSpc>
              <a:spcBef>
                <a:spcPts val="0"/>
              </a:spcBef>
              <a:buFont typeface="Arial"/>
              <a:buNone/>
            </a:pPr>
            <a:endParaRPr lang="en-CA" sz="2200" dirty="0">
              <a:latin typeface="Frutiger LT Std 45 Light" panose="020B0402020204020204" pitchFamily="34" charset="0"/>
            </a:endParaRPr>
          </a:p>
          <a:p>
            <a:pPr marL="0" indent="0" rtl="0">
              <a:spcBef>
                <a:spcPts val="0"/>
              </a:spcBef>
              <a:buFont typeface="Arial"/>
              <a:buNone/>
            </a:pPr>
            <a:endParaRPr lang="en-CA" sz="2200" dirty="0">
              <a:latin typeface="Frutiger LT Std 45 Light" panose="020B0402020204020204" pitchFamily="34" charset="0"/>
            </a:endParaRPr>
          </a:p>
          <a:p>
            <a:pPr indent="0" rtl="0">
              <a:spcBef>
                <a:spcPts val="0"/>
              </a:spcBef>
              <a:buFont typeface="Arial"/>
              <a:buNone/>
            </a:pPr>
            <a:endParaRPr lang="en-CA" sz="2200" dirty="0">
              <a:latin typeface="Frutiger LT Std 45 Light" panose="020B0402020204020204" pitchFamily="34" charset="0"/>
            </a:endParaRPr>
          </a:p>
        </p:txBody>
      </p:sp>
    </p:spTree>
    <p:custDataLst>
      <p:tags r:id="rId1"/>
    </p:custDataLst>
    <p:extLst>
      <p:ext uri="{BB962C8B-B14F-4D97-AF65-F5344CB8AC3E}">
        <p14:creationId xmlns:p14="http://schemas.microsoft.com/office/powerpoint/2010/main" val="37368358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12"/>
          <p:cNvSpPr txBox="1">
            <a:spLocks noGrp="1"/>
          </p:cNvSpPr>
          <p:nvPr>
            <p:ph type="body" idx="1"/>
          </p:nvPr>
        </p:nvSpPr>
        <p:spPr>
          <a:xfrm>
            <a:off x="446325" y="1404797"/>
            <a:ext cx="11260005" cy="4483544"/>
          </a:xfrm>
          <a:prstGeom prst="rect">
            <a:avLst/>
          </a:prstGeom>
          <a:noFill/>
          <a:ln>
            <a:noFill/>
          </a:ln>
        </p:spPr>
        <p:txBody>
          <a:bodyPr spcFirstLastPara="1" wrap="square" lIns="91425" tIns="45700" rIns="91425" bIns="45700" rtlCol="0" anchor="t" anchorCtr="0">
            <a:noAutofit/>
          </a:bodyPr>
          <a:lstStyle/>
          <a:p>
            <a:pPr marL="172720" lvl="0" indent="0">
              <a:spcBef>
                <a:spcPts val="0"/>
              </a:spcBef>
              <a:buSzPts val="2200"/>
              <a:buNone/>
            </a:pPr>
            <a:r>
              <a:rPr lang="fr-CA" sz="2000" dirty="0">
                <a:solidFill>
                  <a:schemeClr val="tx1"/>
                </a:solidFill>
                <a:latin typeface="Frutiger LT Std 45 Light" panose="020B0402020204020204" pitchFamily="34" charset="0"/>
                <a:sym typeface="Arial"/>
              </a:rPr>
              <a:t>Les attentes envers les partenaires « Bienvenue à la maternelle » sont décrites dans le document </a:t>
            </a:r>
            <a:r>
              <a:rPr lang="fr-FR" sz="2000" i="1" dirty="0">
                <a:solidFill>
                  <a:srgbClr val="009044"/>
                </a:solidFill>
                <a:latin typeface="Frutiger LT Std 45 Light" panose="020B0402020204020204" pitchFamily="34" charset="0"/>
                <a:hlinkClick r:id="rId4">
                  <a:extLst>
                    <a:ext uri="{A12FA001-AC4F-418D-AE19-62706E023703}">
                      <ahyp:hlinkClr xmlns:ahyp="http://schemas.microsoft.com/office/drawing/2018/hyperlinkcolor" val="tx"/>
                    </a:ext>
                  </a:extLst>
                </a:hlinkClick>
              </a:rPr>
              <a:t>Cadre des attentes de mise en œuvre</a:t>
            </a:r>
            <a:r>
              <a:rPr lang="fr-CA" sz="2000" i="1" dirty="0">
                <a:solidFill>
                  <a:srgbClr val="009044"/>
                </a:solidFill>
                <a:latin typeface="Frutiger LT Std 45 Light" panose="020B0402020204020204" pitchFamily="34" charset="0"/>
                <a:sym typeface="Arial"/>
                <a:hlinkClick r:id="rId4">
                  <a:extLst>
                    <a:ext uri="{A12FA001-AC4F-418D-AE19-62706E023703}">
                      <ahyp:hlinkClr xmlns:ahyp="http://schemas.microsoft.com/office/drawing/2018/hyperlinkcolor" val="tx"/>
                    </a:ext>
                  </a:extLst>
                </a:hlinkClick>
              </a:rPr>
              <a:t> </a:t>
            </a:r>
            <a:r>
              <a:rPr lang="fr-CA" sz="2000" dirty="0">
                <a:solidFill>
                  <a:schemeClr val="tx1"/>
                </a:solidFill>
                <a:latin typeface="Frutiger LT Std 45 Light" panose="020B0402020204020204" pitchFamily="34" charset="0"/>
              </a:rPr>
              <a:t>for the Family Orientation session</a:t>
            </a:r>
            <a:r>
              <a:rPr lang="fr-CA" sz="2000" dirty="0">
                <a:solidFill>
                  <a:schemeClr val="tx1"/>
                </a:solidFill>
                <a:latin typeface="Frutiger LT Std 45 Light" panose="020B0402020204020204" pitchFamily="34" charset="0"/>
                <a:sym typeface="Arial"/>
              </a:rPr>
              <a:t>(s) (Attente-cadre </a:t>
            </a:r>
            <a:br>
              <a:rPr lang="fr-CA" sz="2000" dirty="0">
                <a:solidFill>
                  <a:schemeClr val="tx1"/>
                </a:solidFill>
                <a:latin typeface="Frutiger LT Std 45 Light" panose="020B0402020204020204" pitchFamily="34" charset="0"/>
                <a:sym typeface="Arial"/>
              </a:rPr>
            </a:br>
            <a:r>
              <a:rPr lang="fr-CA" sz="2000" dirty="0">
                <a:solidFill>
                  <a:schemeClr val="tx1"/>
                </a:solidFill>
                <a:latin typeface="Frutiger LT Std 45 Light" panose="020B0402020204020204" pitchFamily="34" charset="0"/>
                <a:sym typeface="Arial"/>
              </a:rPr>
              <a:t>pour l’organisation de séances d’initiation familiale).</a:t>
            </a:r>
            <a:endParaRPr sz="2000" dirty="0">
              <a:solidFill>
                <a:schemeClr val="tx1"/>
              </a:solidFill>
              <a:latin typeface="Frutiger LT Std 45 Light" panose="020B0402020204020204" pitchFamily="34" charset="0"/>
            </a:endParaRPr>
          </a:p>
          <a:p>
            <a:pPr marL="172720" lvl="0" indent="0" algn="l" rtl="0">
              <a:spcBef>
                <a:spcPts val="600"/>
              </a:spcBef>
              <a:spcAft>
                <a:spcPts val="0"/>
              </a:spcAft>
              <a:buClr>
                <a:schemeClr val="dk1"/>
              </a:buClr>
              <a:buSzPts val="2400"/>
              <a:buNone/>
            </a:pPr>
            <a:endParaRPr sz="700" dirty="0">
              <a:latin typeface="Frutiger LT Std 45 Light" panose="020B0402020204020204" pitchFamily="34" charset="0"/>
            </a:endParaRPr>
          </a:p>
          <a:p>
            <a:pPr marL="417195" rtl="0">
              <a:buSzPts val="2400"/>
              <a:buFont typeface="Wingdings" panose="05000000000000000000" pitchFamily="2" charset="2"/>
              <a:buChar char="ü"/>
            </a:pPr>
            <a:r>
              <a:rPr lang="fr-CA" sz="2000" dirty="0">
                <a:latin typeface="Frutiger LT Std 45 Light" panose="020B0402020204020204" pitchFamily="34" charset="0"/>
              </a:rPr>
              <a:t> </a:t>
            </a:r>
            <a:r>
              <a:rPr lang="fr-CA" sz="2000" b="1" dirty="0">
                <a:latin typeface="Frutiger LT Std 45 Light" panose="020B0402020204020204" pitchFamily="34" charset="0"/>
                <a:sym typeface="Arial"/>
              </a:rPr>
              <a:t>Planifiez</a:t>
            </a:r>
            <a:r>
              <a:rPr lang="fr-CA" sz="2000" dirty="0">
                <a:latin typeface="Frutiger LT Std 45 Light" panose="020B0402020204020204" pitchFamily="34" charset="0"/>
                <a:sym typeface="Arial"/>
              </a:rPr>
              <a:t> une ou plusieurs séances familiales.</a:t>
            </a:r>
            <a:endParaRPr sz="2000" dirty="0">
              <a:latin typeface="Frutiger LT Std 45 Light" panose="020B0402020204020204" pitchFamily="34" charset="0"/>
            </a:endParaRPr>
          </a:p>
          <a:p>
            <a:pPr marL="417195" rtl="0">
              <a:buSzPts val="2400"/>
              <a:buFont typeface="Wingdings" panose="05000000000000000000" pitchFamily="2" charset="2"/>
              <a:buChar char="ü"/>
            </a:pPr>
            <a:r>
              <a:rPr lang="fr-CA" sz="2000" dirty="0">
                <a:latin typeface="Frutiger LT Std 45 Light" panose="020B0402020204020204" pitchFamily="34" charset="0"/>
              </a:rPr>
              <a:t> </a:t>
            </a:r>
            <a:r>
              <a:rPr lang="fr-CA" sz="2000" dirty="0">
                <a:latin typeface="Frutiger LT Std 45 Light" panose="020B0402020204020204" pitchFamily="34" charset="0"/>
                <a:sym typeface="Arial"/>
              </a:rPr>
              <a:t>Utilisez</a:t>
            </a:r>
            <a:r>
              <a:rPr lang="fr-CA" sz="2000" b="1" dirty="0">
                <a:latin typeface="Frutiger LT Std 45 Light" panose="020B0402020204020204" pitchFamily="34" charset="0"/>
                <a:sym typeface="Arial"/>
              </a:rPr>
              <a:t> des moyens de communication variés.</a:t>
            </a:r>
            <a:r>
              <a:rPr lang="fr-CA" sz="2000" dirty="0">
                <a:latin typeface="Frutiger LT Std 45 Light" panose="020B0402020204020204" pitchFamily="34" charset="0"/>
              </a:rPr>
              <a:t> </a:t>
            </a:r>
            <a:endParaRPr sz="2000" dirty="0">
              <a:latin typeface="Frutiger LT Std 45 Light" panose="020B0402020204020204" pitchFamily="34" charset="0"/>
            </a:endParaRPr>
          </a:p>
          <a:p>
            <a:pPr marL="417195" rtl="0">
              <a:buSzPts val="2400"/>
              <a:buFont typeface="Wingdings" panose="05000000000000000000" pitchFamily="2" charset="2"/>
              <a:buChar char="ü"/>
            </a:pPr>
            <a:r>
              <a:rPr lang="fr-CA" sz="2000" dirty="0">
                <a:latin typeface="Frutiger LT Std 45 Light" panose="020B0402020204020204" pitchFamily="34" charset="0"/>
              </a:rPr>
              <a:t> </a:t>
            </a:r>
            <a:r>
              <a:rPr lang="fr-CA" sz="2000" dirty="0">
                <a:latin typeface="Frutiger LT Std 45 Light" panose="020B0402020204020204" pitchFamily="34" charset="0"/>
                <a:sym typeface="Arial"/>
              </a:rPr>
              <a:t>Fournissez de la </a:t>
            </a:r>
            <a:r>
              <a:rPr lang="fr-CA" sz="2000" b="1" dirty="0">
                <a:latin typeface="Frutiger LT Std 45 Light" panose="020B0402020204020204" pitchFamily="34" charset="0"/>
                <a:sym typeface="Arial"/>
              </a:rPr>
              <a:t>pâte à modeler</a:t>
            </a:r>
            <a:r>
              <a:rPr lang="fr-CA" sz="2000" dirty="0">
                <a:latin typeface="Frutiger LT Std 45 Light" panose="020B0402020204020204" pitchFamily="34" charset="0"/>
                <a:sym typeface="Arial"/>
              </a:rPr>
              <a:t> dans chaque sac </a:t>
            </a:r>
            <a:br>
              <a:rPr lang="fr-CA" sz="2000" dirty="0">
                <a:latin typeface="Frutiger LT Std 45 Light" panose="020B0402020204020204" pitchFamily="34" charset="0"/>
                <a:sym typeface="Arial"/>
              </a:rPr>
            </a:br>
            <a:r>
              <a:rPr lang="fr-CA" sz="2000" dirty="0">
                <a:latin typeface="Frutiger LT Std 45 Light" panose="020B0402020204020204" pitchFamily="34" charset="0"/>
                <a:sym typeface="Arial"/>
              </a:rPr>
              <a:t>« Bienvenue à la maternelle ».</a:t>
            </a:r>
            <a:endParaRPr lang="en-US" sz="2000" dirty="0">
              <a:latin typeface="Frutiger LT Std 45 Light" panose="020B0402020204020204" pitchFamily="34" charset="0"/>
            </a:endParaRPr>
          </a:p>
          <a:p>
            <a:pPr marL="417195" rtl="0">
              <a:buSzPts val="2400"/>
              <a:buFont typeface="Wingdings" panose="05000000000000000000" pitchFamily="2" charset="2"/>
              <a:buChar char="ü"/>
            </a:pPr>
            <a:r>
              <a:rPr lang="fr-CA" sz="2000" dirty="0">
                <a:latin typeface="Frutiger LT Std 45 Light" panose="020B0402020204020204" pitchFamily="34" charset="0"/>
              </a:rPr>
              <a:t> Invitez des </a:t>
            </a:r>
            <a:r>
              <a:rPr lang="fr-CA" sz="2000" b="1" dirty="0">
                <a:latin typeface="Frutiger LT Std 45 Light" panose="020B0402020204020204" pitchFamily="34" charset="0"/>
              </a:rPr>
              <a:t>partenaires communautaires.</a:t>
            </a:r>
            <a:endParaRPr sz="2000" dirty="0">
              <a:latin typeface="Frutiger LT Std 45 Light" panose="020B0402020204020204" pitchFamily="34" charset="0"/>
            </a:endParaRPr>
          </a:p>
          <a:p>
            <a:pPr marL="417195" rtl="0">
              <a:buSzPts val="2400"/>
              <a:buFont typeface="Wingdings" panose="05000000000000000000" pitchFamily="2" charset="2"/>
              <a:buChar char="ü"/>
            </a:pPr>
            <a:r>
              <a:rPr lang="fr-CA" sz="2000" dirty="0">
                <a:latin typeface="Frutiger LT Std 45 Light" panose="020B0402020204020204" pitchFamily="34" charset="0"/>
              </a:rPr>
              <a:t> </a:t>
            </a:r>
            <a:r>
              <a:rPr lang="fr-CA" sz="2000" dirty="0">
                <a:latin typeface="Frutiger LT Std 45 Light" panose="020B0402020204020204" pitchFamily="34" charset="0"/>
                <a:sym typeface="Arial"/>
              </a:rPr>
              <a:t>Pensez à </a:t>
            </a:r>
            <a:r>
              <a:rPr lang="fr-CA" sz="2000" b="1" dirty="0">
                <a:latin typeface="Frutiger LT Std 45 Light" panose="020B0402020204020204" pitchFamily="34" charset="0"/>
                <a:sym typeface="Arial"/>
              </a:rPr>
              <a:t>une solution</a:t>
            </a:r>
            <a:r>
              <a:rPr lang="fr-CA" sz="2000" dirty="0">
                <a:latin typeface="Frutiger LT Std 45 Light" panose="020B0402020204020204" pitchFamily="34" charset="0"/>
                <a:sym typeface="Arial"/>
              </a:rPr>
              <a:t> pour les familles qui ne peuvent pas être présentes.</a:t>
            </a:r>
            <a:endParaRPr sz="2000" dirty="0">
              <a:latin typeface="Frutiger LT Std 45 Light" panose="020B0402020204020204" pitchFamily="34" charset="0"/>
            </a:endParaRPr>
          </a:p>
          <a:p>
            <a:pPr marL="417195" rtl="0">
              <a:buSzPts val="2400"/>
              <a:buFont typeface="Wingdings" panose="05000000000000000000" pitchFamily="2" charset="2"/>
              <a:buChar char="ü"/>
            </a:pPr>
            <a:r>
              <a:rPr lang="fr-CA" sz="2000" dirty="0">
                <a:latin typeface="Frutiger LT Std 45 Light" panose="020B0402020204020204" pitchFamily="34" charset="0"/>
              </a:rPr>
              <a:t> </a:t>
            </a:r>
            <a:r>
              <a:rPr lang="fr-CA" sz="2000" dirty="0">
                <a:latin typeface="Frutiger LT Std 45 Light" panose="020B0402020204020204" pitchFamily="34" charset="0"/>
                <a:sym typeface="Arial"/>
              </a:rPr>
              <a:t>Remplissez le </a:t>
            </a:r>
            <a:r>
              <a:rPr lang="fr-CA" sz="2000" b="1" dirty="0">
                <a:latin typeface="Frutiger LT Std 45 Light" panose="020B0402020204020204" pitchFamily="34" charset="0"/>
                <a:sym typeface="Arial"/>
              </a:rPr>
              <a:t>sondage en ligne sur la mise en place dans les écoles</a:t>
            </a:r>
            <a:r>
              <a:rPr lang="fr-CA" sz="2000" dirty="0">
                <a:latin typeface="Frutiger LT Std 45 Light" panose="020B0402020204020204" pitchFamily="34" charset="0"/>
                <a:sym typeface="Arial"/>
              </a:rPr>
              <a:t>.</a:t>
            </a:r>
            <a:endParaRPr sz="2000" dirty="0">
              <a:latin typeface="Frutiger LT Std 45 Light" panose="020B0402020204020204" pitchFamily="34" charset="0"/>
            </a:endParaRPr>
          </a:p>
          <a:p>
            <a:pPr marL="417195" rtl="0">
              <a:buSzPts val="2400"/>
              <a:buFont typeface="Wingdings" panose="05000000000000000000" pitchFamily="2" charset="2"/>
              <a:buChar char="ü"/>
            </a:pPr>
            <a:r>
              <a:rPr lang="fr-CA" sz="2000" dirty="0">
                <a:latin typeface="Frutiger LT Std 45 Light" panose="020B0402020204020204" pitchFamily="34" charset="0"/>
              </a:rPr>
              <a:t> </a:t>
            </a:r>
            <a:r>
              <a:rPr lang="fr-CA" sz="2000" dirty="0">
                <a:latin typeface="Frutiger LT Std 45 Light" panose="020B0402020204020204" pitchFamily="34" charset="0"/>
                <a:sym typeface="Arial"/>
              </a:rPr>
              <a:t>Encouragez les parents à remplir le </a:t>
            </a:r>
            <a:r>
              <a:rPr lang="fr-CA" sz="2000" b="1" dirty="0">
                <a:latin typeface="Frutiger LT Std 45 Light" panose="020B0402020204020204" pitchFamily="34" charset="0"/>
                <a:sym typeface="Arial"/>
              </a:rPr>
              <a:t>sondage </a:t>
            </a:r>
            <a:r>
              <a:rPr lang="fr-CA" sz="2000" dirty="0">
                <a:latin typeface="Frutiger LT Std 45 Light" panose="020B0402020204020204" pitchFamily="34" charset="0"/>
                <a:sym typeface="Arial"/>
              </a:rPr>
              <a:t>« Bienvenue à la maternelle ».</a:t>
            </a:r>
            <a:endParaRPr sz="2000" dirty="0">
              <a:latin typeface="Frutiger LT Std 45 Light" panose="020B0402020204020204" pitchFamily="34" charset="0"/>
            </a:endParaRPr>
          </a:p>
        </p:txBody>
      </p:sp>
      <p:sp>
        <p:nvSpPr>
          <p:cNvPr id="281" name="Google Shape;281;p12"/>
          <p:cNvSpPr txBox="1">
            <a:spLocks noGrp="1"/>
          </p:cNvSpPr>
          <p:nvPr>
            <p:ph type="body" idx="2"/>
          </p:nvPr>
        </p:nvSpPr>
        <p:spPr>
          <a:xfrm>
            <a:off x="608512" y="353897"/>
            <a:ext cx="11583488" cy="968400"/>
          </a:xfrm>
          <a:prstGeom prst="rect">
            <a:avLst/>
          </a:prstGeom>
          <a:noFill/>
          <a:ln>
            <a:noFill/>
          </a:ln>
        </p:spPr>
        <p:txBody>
          <a:bodyPr spcFirstLastPara="1" wrap="square" lIns="91425" tIns="45700" rIns="91425" bIns="45700" rtlCol="0" anchor="ctr" anchorCtr="0">
            <a:noAutofit/>
          </a:bodyPr>
          <a:lstStyle/>
          <a:p>
            <a:pPr marL="0" lvl="0" indent="0" algn="l" rtl="0">
              <a:spcBef>
                <a:spcPts val="0"/>
              </a:spcBef>
              <a:spcAft>
                <a:spcPts val="0"/>
              </a:spcAft>
              <a:buClr>
                <a:schemeClr val="lt1"/>
              </a:buClr>
              <a:buSzPts val="4400"/>
              <a:buNone/>
            </a:pPr>
            <a:r>
              <a:rPr lang="fr-CA" sz="3700" dirty="0">
                <a:solidFill>
                  <a:schemeClr val="tx1"/>
                </a:solidFill>
                <a:latin typeface="Frutiger LT Std 45 Light" panose="020B0402020204020204" pitchFamily="34" charset="0"/>
                <a:sym typeface="Arial"/>
              </a:rPr>
              <a:t>Attentes du programme « Bienvenue à la maternelle »</a:t>
            </a:r>
            <a:endParaRPr sz="3700" dirty="0">
              <a:solidFill>
                <a:schemeClr val="tx1"/>
              </a:solidFill>
              <a:latin typeface="Frutiger LT Std 45 Light" panose="020B0402020204020204" pitchFamily="34" charset="0"/>
              <a:sym typeface="Arial"/>
            </a:endParaRPr>
          </a:p>
        </p:txBody>
      </p:sp>
      <p:pic>
        <p:nvPicPr>
          <p:cNvPr id="282" name="Google Shape;282;p12" descr="Screen Shot 2020-12-14 at 11.16.55 AM.png"/>
          <p:cNvPicPr preferRelativeResize="0"/>
          <p:nvPr/>
        </p:nvPicPr>
        <p:blipFill rotWithShape="1">
          <a:blip r:embed="rId5">
            <a:alphaModFix/>
          </a:blip>
          <a:srcRect/>
          <a:stretch/>
        </p:blipFill>
        <p:spPr>
          <a:xfrm>
            <a:off x="8301475" y="2413085"/>
            <a:ext cx="2307974" cy="2170876"/>
          </a:xfrm>
          <a:prstGeom prst="rect">
            <a:avLst/>
          </a:prstGeom>
          <a:noFill/>
          <a:ln w="38100" cap="sq" cmpd="sng">
            <a:solidFill>
              <a:srgbClr val="6A89BC"/>
            </a:solidFill>
            <a:prstDash val="solid"/>
            <a:miter lim="800000"/>
            <a:headEnd type="none" w="sm" len="sm"/>
            <a:tailEnd type="none" w="sm" len="sm"/>
          </a:ln>
        </p:spPr>
      </p:pic>
    </p:spTree>
    <p:custDataLst>
      <p:tags r:id="rId1"/>
    </p:custDataLst>
    <p:extLst>
      <p:ext uri="{BB962C8B-B14F-4D97-AF65-F5344CB8AC3E}">
        <p14:creationId xmlns:p14="http://schemas.microsoft.com/office/powerpoint/2010/main" val="3160106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gb227a8a26e_0_0"/>
          <p:cNvSpPr txBox="1">
            <a:spLocks noGrp="1"/>
          </p:cNvSpPr>
          <p:nvPr>
            <p:ph type="body" idx="1"/>
          </p:nvPr>
        </p:nvSpPr>
        <p:spPr>
          <a:xfrm>
            <a:off x="635349" y="1318050"/>
            <a:ext cx="11259901" cy="4570500"/>
          </a:xfrm>
          <a:prstGeom prst="rect">
            <a:avLst/>
          </a:prstGeom>
          <a:noFill/>
          <a:ln>
            <a:noFill/>
          </a:ln>
        </p:spPr>
        <p:txBody>
          <a:bodyPr spcFirstLastPara="1" wrap="square" lIns="91425" tIns="45700" rIns="91425" bIns="45700" rtlCol="0" anchor="t" anchorCtr="0">
            <a:noAutofit/>
          </a:bodyPr>
          <a:lstStyle/>
          <a:p>
            <a:pPr marL="0" lvl="0" indent="0" algn="just" rtl="0">
              <a:lnSpc>
                <a:spcPct val="90000"/>
              </a:lnSpc>
              <a:spcBef>
                <a:spcPts val="0"/>
              </a:spcBef>
              <a:spcAft>
                <a:spcPts val="0"/>
              </a:spcAft>
              <a:buSzPts val="1800"/>
              <a:buNone/>
            </a:pPr>
            <a:r>
              <a:rPr lang="fr-CA" sz="2200" dirty="0">
                <a:latin typeface="Frutiger LT Std 45 Light" panose="020B0402020204020204" pitchFamily="34" charset="0"/>
              </a:rPr>
              <a:t>1) Reconnaissance du territoire</a:t>
            </a:r>
          </a:p>
          <a:p>
            <a:pPr marL="0" lvl="0" indent="0" algn="just" rtl="0">
              <a:lnSpc>
                <a:spcPct val="90000"/>
              </a:lnSpc>
              <a:spcBef>
                <a:spcPts val="0"/>
              </a:spcBef>
              <a:spcAft>
                <a:spcPts val="0"/>
              </a:spcAft>
              <a:buSzPts val="1800"/>
              <a:buNone/>
            </a:pPr>
            <a:endParaRPr lang="en-US" sz="2200" dirty="0">
              <a:latin typeface="Frutiger LT Std 45 Light" panose="020B0402020204020204" pitchFamily="34" charset="0"/>
            </a:endParaRPr>
          </a:p>
          <a:p>
            <a:pPr marL="0" lvl="0" indent="0" algn="just" rtl="0">
              <a:lnSpc>
                <a:spcPct val="90000"/>
              </a:lnSpc>
              <a:spcBef>
                <a:spcPts val="0"/>
              </a:spcBef>
              <a:spcAft>
                <a:spcPts val="0"/>
              </a:spcAft>
              <a:buSzPts val="1800"/>
              <a:buNone/>
            </a:pPr>
            <a:r>
              <a:rPr lang="fr-CA" sz="2200" dirty="0">
                <a:latin typeface="Frutiger LT Std 45 Light" panose="020B0402020204020204" pitchFamily="34" charset="0"/>
              </a:rPr>
              <a:t>2</a:t>
            </a:r>
            <a:r>
              <a:rPr lang="fr-CA" sz="2200" dirty="0">
                <a:latin typeface="Frutiger LT Std 45 Light" panose="020B0402020204020204" pitchFamily="34" charset="0"/>
                <a:sym typeface="Arial"/>
              </a:rPr>
              <a:t>) </a:t>
            </a:r>
            <a:r>
              <a:rPr lang="fr-CA" sz="2200" spc="-20" dirty="0">
                <a:latin typeface="Frutiger LT Std 45 Light" panose="020B0402020204020204" pitchFamily="34" charset="0"/>
                <a:sym typeface="Arial"/>
              </a:rPr>
              <a:t>Présentation d’</a:t>
            </a:r>
            <a:r>
              <a:rPr lang="fr-CA" sz="2200" spc="-20" dirty="0" err="1">
                <a:latin typeface="Frutiger LT Std 45 Light" panose="020B0402020204020204" pitchFamily="34" charset="0"/>
                <a:sym typeface="Arial"/>
              </a:rPr>
              <a:t>Éduco</a:t>
            </a:r>
            <a:r>
              <a:rPr lang="fr-CA" sz="2200" spc="-20" dirty="0">
                <a:latin typeface="Frutiger LT Std 45 Light" panose="020B0402020204020204" pitchFamily="34" charset="0"/>
                <a:sym typeface="Arial"/>
              </a:rPr>
              <a:t> Entrepôt Canada et du programme « Bienvenue à la maternelle »</a:t>
            </a:r>
            <a:endParaRPr sz="2200" spc="-20" dirty="0">
              <a:latin typeface="Frutiger LT Std 45 Light" panose="020B0402020204020204" pitchFamily="34" charset="0"/>
              <a:sym typeface="Arial"/>
            </a:endParaRPr>
          </a:p>
          <a:p>
            <a:pPr marL="0" lvl="0" indent="0" algn="just" rtl="0">
              <a:lnSpc>
                <a:spcPct val="90000"/>
              </a:lnSpc>
              <a:spcBef>
                <a:spcPts val="0"/>
              </a:spcBef>
              <a:spcAft>
                <a:spcPts val="0"/>
              </a:spcAft>
              <a:buSzPts val="1800"/>
              <a:buNone/>
            </a:pPr>
            <a:endParaRPr sz="2200" dirty="0">
              <a:latin typeface="Frutiger LT Std 45 Light" panose="020B0402020204020204" pitchFamily="34" charset="0"/>
              <a:sym typeface="Arial"/>
            </a:endParaRPr>
          </a:p>
          <a:p>
            <a:pPr marL="0" lvl="0" indent="0" algn="just" rtl="0">
              <a:lnSpc>
                <a:spcPct val="90000"/>
              </a:lnSpc>
              <a:spcBef>
                <a:spcPts val="500"/>
              </a:spcBef>
              <a:spcAft>
                <a:spcPts val="0"/>
              </a:spcAft>
              <a:buClr>
                <a:schemeClr val="dk1"/>
              </a:buClr>
              <a:buSzPts val="1100"/>
              <a:buFont typeface="Arial"/>
              <a:buNone/>
            </a:pPr>
            <a:r>
              <a:rPr lang="fr-CA" sz="2200" dirty="0">
                <a:latin typeface="Frutiger LT Std 45 Light" panose="020B0402020204020204" pitchFamily="34" charset="0"/>
              </a:rPr>
              <a:t>3</a:t>
            </a:r>
            <a:r>
              <a:rPr lang="fr-CA" sz="2200" dirty="0">
                <a:latin typeface="Frutiger LT Std 45 Light" panose="020B0402020204020204" pitchFamily="34" charset="0"/>
                <a:sym typeface="Arial"/>
              </a:rPr>
              <a:t>) </a:t>
            </a:r>
            <a:r>
              <a:rPr lang="fr-CA" sz="2200" spc="-20" dirty="0">
                <a:latin typeface="Frutiger LT Std 45 Light" panose="020B0402020204020204" pitchFamily="34" charset="0"/>
                <a:sym typeface="Arial"/>
              </a:rPr>
              <a:t>Planification et mise en place des séances d’initiation familiale « Bienvenue à la maternelle »</a:t>
            </a:r>
            <a:endParaRPr sz="2200" spc="-20" dirty="0">
              <a:latin typeface="Frutiger LT Std 45 Light" panose="020B0402020204020204" pitchFamily="34" charset="0"/>
            </a:endParaRPr>
          </a:p>
          <a:p>
            <a:pPr marL="1082675" lvl="0" indent="-228600" algn="just" rtl="0">
              <a:lnSpc>
                <a:spcPct val="90000"/>
              </a:lnSpc>
              <a:spcBef>
                <a:spcPts val="500"/>
              </a:spcBef>
              <a:spcAft>
                <a:spcPts val="0"/>
              </a:spcAft>
              <a:buSzPts val="2600"/>
              <a:buNone/>
            </a:pPr>
            <a:endParaRPr sz="1200" dirty="0">
              <a:latin typeface="Frutiger LT Std 45 Light" panose="020B0402020204020204" pitchFamily="34" charset="0"/>
              <a:sym typeface="Arial"/>
            </a:endParaRPr>
          </a:p>
          <a:p>
            <a:pPr marL="1082675" lvl="0" indent="-393700" algn="just" rtl="0">
              <a:lnSpc>
                <a:spcPct val="90000"/>
              </a:lnSpc>
              <a:spcBef>
                <a:spcPts val="500"/>
              </a:spcBef>
              <a:spcAft>
                <a:spcPts val="0"/>
              </a:spcAft>
              <a:buSzPts val="2600"/>
              <a:buChar char="•"/>
            </a:pPr>
            <a:r>
              <a:rPr lang="fr-CA" sz="2200" dirty="0">
                <a:latin typeface="Frutiger LT Std 45 Light" panose="020B0402020204020204" pitchFamily="34" charset="0"/>
                <a:sym typeface="Arial"/>
              </a:rPr>
              <a:t>En personne</a:t>
            </a:r>
            <a:endParaRPr sz="2200" dirty="0">
              <a:latin typeface="Frutiger LT Std 45 Light" panose="020B0402020204020204" pitchFamily="34" charset="0"/>
              <a:sym typeface="Arial"/>
            </a:endParaRPr>
          </a:p>
          <a:p>
            <a:pPr marL="1082675" lvl="0" indent="-393700" algn="just" rtl="0">
              <a:lnSpc>
                <a:spcPct val="90000"/>
              </a:lnSpc>
              <a:spcBef>
                <a:spcPts val="0"/>
              </a:spcBef>
              <a:spcAft>
                <a:spcPts val="0"/>
              </a:spcAft>
              <a:buSzPts val="2600"/>
              <a:buChar char="•"/>
            </a:pPr>
            <a:r>
              <a:rPr lang="fr-CA" sz="2200" dirty="0">
                <a:latin typeface="Frutiger LT Std 45 Light" panose="020B0402020204020204" pitchFamily="34" charset="0"/>
                <a:sym typeface="Arial"/>
              </a:rPr>
              <a:t>À l’extérieur</a:t>
            </a:r>
            <a:endParaRPr sz="2200" dirty="0">
              <a:latin typeface="Frutiger LT Std 45 Light" panose="020B0402020204020204" pitchFamily="34" charset="0"/>
              <a:sym typeface="Arial"/>
            </a:endParaRPr>
          </a:p>
          <a:p>
            <a:pPr marL="1082675" lvl="0" indent="-393700" algn="just" rtl="0">
              <a:lnSpc>
                <a:spcPct val="90000"/>
              </a:lnSpc>
              <a:spcBef>
                <a:spcPts val="0"/>
              </a:spcBef>
              <a:spcAft>
                <a:spcPts val="0"/>
              </a:spcAft>
              <a:buSzPts val="2600"/>
              <a:buChar char="•"/>
            </a:pPr>
            <a:r>
              <a:rPr lang="fr-CA" sz="2200" dirty="0">
                <a:latin typeface="Frutiger LT Std 45 Light" panose="020B0402020204020204" pitchFamily="34" charset="0"/>
                <a:sym typeface="Arial"/>
              </a:rPr>
              <a:t>En ligne</a:t>
            </a:r>
            <a:endParaRPr sz="2200" dirty="0">
              <a:latin typeface="Frutiger LT Std 45 Light" panose="020B0402020204020204" pitchFamily="34" charset="0"/>
              <a:sym typeface="Arial"/>
            </a:endParaRPr>
          </a:p>
          <a:p>
            <a:pPr marL="1082675" lvl="0" indent="-393700" algn="just" rtl="0">
              <a:lnSpc>
                <a:spcPct val="100000"/>
              </a:lnSpc>
              <a:spcBef>
                <a:spcPts val="0"/>
              </a:spcBef>
              <a:spcAft>
                <a:spcPts val="0"/>
              </a:spcAft>
              <a:buSzPts val="2600"/>
              <a:buChar char="•"/>
            </a:pPr>
            <a:r>
              <a:rPr lang="fr-CA" sz="2200" dirty="0">
                <a:latin typeface="Frutiger LT Std 45 Light" panose="020B0402020204020204" pitchFamily="34" charset="0"/>
                <a:sym typeface="Arial"/>
              </a:rPr>
              <a:t>Sans technologie</a:t>
            </a:r>
            <a:endParaRPr sz="2200" dirty="0">
              <a:latin typeface="Frutiger LT Std 45 Light" panose="020B0402020204020204" pitchFamily="34" charset="0"/>
              <a:sym typeface="Arial"/>
            </a:endParaRPr>
          </a:p>
          <a:p>
            <a:pPr marL="457200" lvl="0" indent="0" algn="just" rtl="0">
              <a:lnSpc>
                <a:spcPct val="100000"/>
              </a:lnSpc>
              <a:spcBef>
                <a:spcPts val="0"/>
              </a:spcBef>
              <a:spcAft>
                <a:spcPts val="0"/>
              </a:spcAft>
              <a:buSzPts val="1800"/>
              <a:buNone/>
            </a:pPr>
            <a:endParaRPr sz="2200" dirty="0">
              <a:latin typeface="Frutiger LT Std 45 Light" panose="020B0402020204020204" pitchFamily="34" charset="0"/>
              <a:sym typeface="Arial"/>
            </a:endParaRPr>
          </a:p>
          <a:p>
            <a:pPr marL="0" lvl="0" indent="0" algn="just" rtl="0">
              <a:lnSpc>
                <a:spcPct val="100000"/>
              </a:lnSpc>
              <a:spcBef>
                <a:spcPts val="0"/>
              </a:spcBef>
              <a:spcAft>
                <a:spcPts val="0"/>
              </a:spcAft>
              <a:buClr>
                <a:schemeClr val="dk1"/>
              </a:buClr>
              <a:buSzPts val="1100"/>
              <a:buFont typeface="Arial"/>
              <a:buNone/>
            </a:pPr>
            <a:r>
              <a:rPr lang="fr-CA" sz="2200" dirty="0">
                <a:latin typeface="Frutiger LT Std 45 Light" panose="020B0402020204020204" pitchFamily="34" charset="0"/>
              </a:rPr>
              <a:t>4</a:t>
            </a:r>
            <a:r>
              <a:rPr lang="fr-CA" sz="2200" dirty="0">
                <a:latin typeface="Frutiger LT Std 45 Light" panose="020B0402020204020204" pitchFamily="34" charset="0"/>
                <a:sym typeface="Arial"/>
              </a:rPr>
              <a:t>) Prolongement du programme « Bienvenue à la maternelle » </a:t>
            </a:r>
            <a:r>
              <a:rPr lang="fr-CA" sz="2200" dirty="0">
                <a:solidFill>
                  <a:srgbClr val="009044"/>
                </a:solidFill>
                <a:latin typeface="Frutiger LT Std 45 Light" panose="020B0402020204020204" pitchFamily="34" charset="0"/>
                <a:sym typeface="Arial"/>
              </a:rPr>
              <a:t>dans les écoles et à la maison</a:t>
            </a:r>
          </a:p>
          <a:p>
            <a:pPr marL="0" lvl="0" indent="0" algn="just" rtl="0">
              <a:lnSpc>
                <a:spcPct val="100000"/>
              </a:lnSpc>
              <a:spcBef>
                <a:spcPts val="0"/>
              </a:spcBef>
              <a:spcAft>
                <a:spcPts val="0"/>
              </a:spcAft>
              <a:buClr>
                <a:schemeClr val="dk1"/>
              </a:buClr>
              <a:buSzPts val="1100"/>
              <a:buFont typeface="Arial"/>
              <a:buNone/>
            </a:pPr>
            <a:endParaRPr sz="1200" dirty="0">
              <a:solidFill>
                <a:schemeClr val="tx1"/>
              </a:solidFill>
              <a:latin typeface="Frutiger LT Std 45 Light" panose="020B0402020204020204" pitchFamily="34" charset="0"/>
              <a:sym typeface="Arial"/>
            </a:endParaRPr>
          </a:p>
          <a:p>
            <a:pPr marL="1082675" lvl="0" indent="-393700" algn="just" rtl="0">
              <a:spcBef>
                <a:spcPts val="0"/>
              </a:spcBef>
              <a:buSzPts val="2600"/>
            </a:pPr>
            <a:r>
              <a:rPr lang="fr-CA" sz="2200" dirty="0">
                <a:latin typeface="Frutiger LT Std 45 Light" panose="020B0402020204020204" pitchFamily="34" charset="0"/>
              </a:rPr>
              <a:t>Liens avec le programme scolaire</a:t>
            </a:r>
          </a:p>
          <a:p>
            <a:pPr marL="1082675" lvl="0" indent="-393700" algn="just" rtl="0">
              <a:lnSpc>
                <a:spcPct val="100000"/>
              </a:lnSpc>
              <a:spcBef>
                <a:spcPts val="0"/>
              </a:spcBef>
              <a:buSzPts val="2600"/>
            </a:pPr>
            <a:r>
              <a:rPr lang="fr-CA" sz="2200" dirty="0">
                <a:latin typeface="Frutiger LT Std 45 Light" panose="020B0402020204020204" pitchFamily="34" charset="0"/>
              </a:rPr>
              <a:t>Apprentissage par le jeu de « Bienvenue à la maternelle »</a:t>
            </a:r>
          </a:p>
          <a:p>
            <a:pPr marL="685765" lvl="0" indent="0" algn="just" rtl="0">
              <a:lnSpc>
                <a:spcPct val="90000"/>
              </a:lnSpc>
              <a:spcBef>
                <a:spcPts val="500"/>
              </a:spcBef>
              <a:spcAft>
                <a:spcPts val="0"/>
              </a:spcAft>
              <a:buClr>
                <a:schemeClr val="dk1"/>
              </a:buClr>
              <a:buSzPts val="1100"/>
              <a:buFont typeface="Arial"/>
              <a:buNone/>
            </a:pPr>
            <a:endParaRPr sz="2200" dirty="0">
              <a:latin typeface="Frutiger LT Std 45 Light" panose="020B0402020204020204" pitchFamily="34" charset="0"/>
              <a:sym typeface="Arial"/>
            </a:endParaRPr>
          </a:p>
          <a:p>
            <a:pPr marL="0" lvl="0" indent="0" algn="just" rtl="0">
              <a:lnSpc>
                <a:spcPct val="90000"/>
              </a:lnSpc>
              <a:spcBef>
                <a:spcPts val="1000"/>
              </a:spcBef>
              <a:spcAft>
                <a:spcPts val="0"/>
              </a:spcAft>
              <a:buSzPts val="1800"/>
              <a:buNone/>
            </a:pPr>
            <a:endParaRPr dirty="0">
              <a:latin typeface="Frutiger LT Std 45 Light" panose="020B0402020204020204" pitchFamily="34" charset="0"/>
              <a:sym typeface="Arial"/>
            </a:endParaRPr>
          </a:p>
        </p:txBody>
      </p:sp>
      <p:sp>
        <p:nvSpPr>
          <p:cNvPr id="145" name="Google Shape;145;gb227a8a26e_0_0"/>
          <p:cNvSpPr txBox="1">
            <a:spLocks noGrp="1"/>
          </p:cNvSpPr>
          <p:nvPr>
            <p:ph type="body" idx="2"/>
          </p:nvPr>
        </p:nvSpPr>
        <p:spPr>
          <a:xfrm>
            <a:off x="446325" y="85450"/>
            <a:ext cx="11259900" cy="1155300"/>
          </a:xfrm>
          <a:prstGeom prst="rect">
            <a:avLst/>
          </a:prstGeom>
          <a:noFill/>
          <a:ln>
            <a:noFill/>
          </a:ln>
        </p:spPr>
        <p:txBody>
          <a:bodyPr spcFirstLastPara="1" wrap="square" lIns="91425" tIns="45700" rIns="91425" bIns="45700" rtlCol="0" anchor="ctr" anchorCtr="0">
            <a:noAutofit/>
          </a:bodyPr>
          <a:lstStyle/>
          <a:p>
            <a:pPr marL="0" lvl="0" indent="0" algn="l" rtl="0">
              <a:lnSpc>
                <a:spcPct val="90000"/>
              </a:lnSpc>
              <a:spcBef>
                <a:spcPts val="0"/>
              </a:spcBef>
              <a:spcAft>
                <a:spcPts val="0"/>
              </a:spcAft>
              <a:buSzPts val="4400"/>
              <a:buNone/>
            </a:pPr>
            <a:r>
              <a:rPr lang="fr-CA" sz="4000" dirty="0">
                <a:solidFill>
                  <a:schemeClr val="tx1"/>
                </a:solidFill>
                <a:latin typeface="Frutiger LT Std 45 Light" panose="020B0402020204020204" pitchFamily="34" charset="0"/>
                <a:sym typeface="Arial"/>
              </a:rPr>
              <a:t>Ordre du jour</a:t>
            </a:r>
            <a:endParaRPr sz="4000" dirty="0">
              <a:solidFill>
                <a:schemeClr val="tx1"/>
              </a:solidFill>
              <a:latin typeface="Frutiger LT Std 45 Light" panose="020B0402020204020204" pitchFamily="34" charset="0"/>
              <a:sym typeface="Arial"/>
            </a:endParaRPr>
          </a:p>
        </p:txBody>
      </p:sp>
    </p:spTree>
    <p:custDataLst>
      <p:tags r:id="rId1"/>
    </p:custDataLst>
    <p:extLst>
      <p:ext uri="{BB962C8B-B14F-4D97-AF65-F5344CB8AC3E}">
        <p14:creationId xmlns:p14="http://schemas.microsoft.com/office/powerpoint/2010/main" val="33658889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15"/>
          <p:cNvSpPr txBox="1">
            <a:spLocks noGrp="1"/>
          </p:cNvSpPr>
          <p:nvPr>
            <p:ph type="body" idx="1"/>
          </p:nvPr>
        </p:nvSpPr>
        <p:spPr>
          <a:xfrm>
            <a:off x="370745" y="1252975"/>
            <a:ext cx="11594832" cy="4709100"/>
          </a:xfrm>
          <a:prstGeom prst="rect">
            <a:avLst/>
          </a:prstGeom>
          <a:noFill/>
          <a:ln>
            <a:noFill/>
          </a:ln>
        </p:spPr>
        <p:txBody>
          <a:bodyPr spcFirstLastPara="1" wrap="square" lIns="91425" tIns="45700" rIns="91425" bIns="45700" rtlCol="0" anchor="t" anchorCtr="0">
            <a:noAutofit/>
          </a:bodyPr>
          <a:lstStyle/>
          <a:p>
            <a:pPr marL="0" lvl="0" indent="0" algn="just" rtl="0">
              <a:lnSpc>
                <a:spcPct val="100000"/>
              </a:lnSpc>
              <a:spcBef>
                <a:spcPts val="0"/>
              </a:spcBef>
              <a:spcAft>
                <a:spcPts val="0"/>
              </a:spcAft>
              <a:buClr>
                <a:schemeClr val="dk1"/>
              </a:buClr>
              <a:buSzPts val="2400"/>
              <a:buNone/>
            </a:pPr>
            <a:r>
              <a:rPr lang="fr-CA" sz="2000" dirty="0">
                <a:solidFill>
                  <a:schemeClr val="tx1"/>
                </a:solidFill>
                <a:latin typeface="Frutiger LT Std 45 Light" panose="020B0402020204020204" pitchFamily="34" charset="0"/>
                <a:sym typeface="Arial"/>
              </a:rPr>
              <a:t>Pendant les séances « Bienvenue à la maternelle » , les familles sont soutenues en tant que premiers et meilleurs enseignants de leur enfant et sont encouragées à </a:t>
            </a:r>
            <a:r>
              <a:rPr lang="fr-CA" sz="2000" b="1" dirty="0">
                <a:solidFill>
                  <a:srgbClr val="39B44A"/>
                </a:solidFill>
                <a:latin typeface="Frutiger LT Std 45 Light" panose="020B0402020204020204" pitchFamily="34" charset="0"/>
                <a:sym typeface="Arial"/>
              </a:rPr>
              <a:t>PARLER, LIRE, CRÉER et JOUER chaque jour</a:t>
            </a:r>
            <a:r>
              <a:rPr lang="fr-CA" sz="2000" dirty="0">
                <a:solidFill>
                  <a:schemeClr val="tx1"/>
                </a:solidFill>
                <a:latin typeface="Frutiger LT Std 45 Light" panose="020B0402020204020204" pitchFamily="34" charset="0"/>
                <a:sym typeface="Arial"/>
              </a:rPr>
              <a:t> avec leur enfant.</a:t>
            </a:r>
            <a:endParaRPr sz="2000" dirty="0">
              <a:solidFill>
                <a:schemeClr val="tx1"/>
              </a:solidFill>
              <a:latin typeface="Frutiger LT Std 45 Light" panose="020B0402020204020204" pitchFamily="34" charset="0"/>
              <a:sym typeface="Arial"/>
            </a:endParaRPr>
          </a:p>
          <a:p>
            <a:pPr marL="0" lvl="0" indent="0" algn="ctr" rtl="0">
              <a:spcBef>
                <a:spcPts val="0"/>
              </a:spcBef>
              <a:buSzPts val="2400"/>
              <a:buNone/>
            </a:pPr>
            <a:endParaRPr lang="en-CA" sz="2000" b="1" dirty="0">
              <a:latin typeface="Frutiger LT Std 45 Light" panose="020B0402020204020204" pitchFamily="34" charset="0"/>
            </a:endParaRPr>
          </a:p>
          <a:p>
            <a:pPr marL="0" lvl="0" indent="0" algn="ctr" rtl="0">
              <a:spcBef>
                <a:spcPts val="0"/>
              </a:spcBef>
              <a:buSzPts val="2400"/>
              <a:buNone/>
            </a:pPr>
            <a:r>
              <a:rPr lang="fr-CA" sz="2000" b="1" spc="-20" dirty="0">
                <a:latin typeface="Frutiger LT Std 45 Light" panose="020B0402020204020204" pitchFamily="34" charset="0"/>
              </a:rPr>
              <a:t>Comment pouvez-vous valoriser vos familles du programme « Bienvenue à la maternelle »?</a:t>
            </a:r>
          </a:p>
          <a:p>
            <a:pPr marL="0" indent="0" algn="ctr" rtl="0">
              <a:spcBef>
                <a:spcPts val="0"/>
              </a:spcBef>
              <a:buSzPts val="2400"/>
              <a:buNone/>
            </a:pPr>
            <a:r>
              <a:rPr lang="fr-CA" sz="2000" b="1" dirty="0">
                <a:latin typeface="Frutiger LT Std 45 Light"/>
              </a:rPr>
              <a:t>Comment pouvez-vous utiliser l’expérience d’apprentissage pour relier les familles </a:t>
            </a:r>
            <a:br>
              <a:rPr lang="fr-CA" sz="2000" b="1" dirty="0">
                <a:latin typeface="Frutiger LT Std 45 Light"/>
              </a:rPr>
            </a:br>
            <a:r>
              <a:rPr lang="fr-CA" sz="2000" b="1" dirty="0">
                <a:latin typeface="Frutiger LT Std 45 Light"/>
              </a:rPr>
              <a:t>sur le plan culturel?</a:t>
            </a:r>
            <a:endParaRPr sz="2000" dirty="0">
              <a:latin typeface="Frutiger LT Std 45 Light" panose="020B0402020204020204" pitchFamily="34" charset="0"/>
              <a:sym typeface="Arial"/>
            </a:endParaRPr>
          </a:p>
        </p:txBody>
      </p:sp>
      <p:sp>
        <p:nvSpPr>
          <p:cNvPr id="308" name="Google Shape;308;p15"/>
          <p:cNvSpPr txBox="1">
            <a:spLocks noGrp="1"/>
          </p:cNvSpPr>
          <p:nvPr>
            <p:ph type="body" idx="2"/>
          </p:nvPr>
        </p:nvSpPr>
        <p:spPr>
          <a:xfrm>
            <a:off x="370745" y="389850"/>
            <a:ext cx="11260016" cy="863125"/>
          </a:xfrm>
          <a:prstGeom prst="rect">
            <a:avLst/>
          </a:prstGeom>
          <a:noFill/>
          <a:ln>
            <a:noFill/>
          </a:ln>
        </p:spPr>
        <p:txBody>
          <a:bodyPr spcFirstLastPara="1" wrap="square" lIns="91425" tIns="45700" rIns="91425" bIns="45700" rtlCol="0" anchor="ctr" anchorCtr="0">
            <a:normAutofit/>
          </a:bodyPr>
          <a:lstStyle/>
          <a:p>
            <a:pPr marL="0" lvl="0" indent="0" algn="l" rtl="0">
              <a:lnSpc>
                <a:spcPct val="90000"/>
              </a:lnSpc>
              <a:spcBef>
                <a:spcPts val="0"/>
              </a:spcBef>
              <a:spcAft>
                <a:spcPts val="0"/>
              </a:spcAft>
              <a:buClr>
                <a:schemeClr val="lt1"/>
              </a:buClr>
              <a:buSzPts val="4400"/>
              <a:buNone/>
            </a:pPr>
            <a:r>
              <a:rPr lang="fr-CA" sz="4000" dirty="0">
                <a:solidFill>
                  <a:schemeClr val="tx1"/>
                </a:solidFill>
                <a:latin typeface="Frutiger LT Std 45 Light" panose="020B0402020204020204" pitchFamily="34" charset="0"/>
                <a:sym typeface="Arial"/>
              </a:rPr>
              <a:t>L’importance de conscientiser les familles!</a:t>
            </a:r>
            <a:endParaRPr sz="4000" dirty="0">
              <a:solidFill>
                <a:schemeClr val="tx1"/>
              </a:solidFill>
              <a:latin typeface="Frutiger LT Std 45 Light" panose="020B0402020204020204" pitchFamily="34" charset="0"/>
              <a:sym typeface="Arial"/>
            </a:endParaRPr>
          </a:p>
        </p:txBody>
      </p:sp>
      <p:pic>
        <p:nvPicPr>
          <p:cNvPr id="309" name="Google Shape;309;p15" descr="WTK Orientation Excitement - SK Photo.JPG"/>
          <p:cNvPicPr preferRelativeResize="0"/>
          <p:nvPr/>
        </p:nvPicPr>
        <p:blipFill rotWithShape="1">
          <a:blip r:embed="rId4">
            <a:alphaModFix/>
          </a:blip>
          <a:srcRect/>
          <a:stretch/>
        </p:blipFill>
        <p:spPr>
          <a:xfrm>
            <a:off x="5031676" y="3803875"/>
            <a:ext cx="3072140" cy="1998175"/>
          </a:xfrm>
          <a:prstGeom prst="rect">
            <a:avLst/>
          </a:prstGeom>
          <a:noFill/>
          <a:ln w="38100" cap="sq" cmpd="sng">
            <a:solidFill>
              <a:srgbClr val="6A89BC"/>
            </a:solidFill>
            <a:prstDash val="solid"/>
            <a:miter lim="800000"/>
            <a:headEnd type="none" w="sm" len="sm"/>
            <a:tailEnd type="none" w="sm" len="sm"/>
          </a:ln>
        </p:spPr>
      </p:pic>
      <p:pic>
        <p:nvPicPr>
          <p:cNvPr id="2" name="Picture 1"/>
          <p:cNvPicPr>
            <a:picLocks noChangeAspect="1"/>
          </p:cNvPicPr>
          <p:nvPr/>
        </p:nvPicPr>
        <p:blipFill>
          <a:blip r:embed="rId5"/>
          <a:stretch>
            <a:fillRect/>
          </a:stretch>
        </p:blipFill>
        <p:spPr>
          <a:xfrm>
            <a:off x="603254" y="3791994"/>
            <a:ext cx="3496163" cy="2010056"/>
          </a:xfrm>
          <a:prstGeom prst="rect">
            <a:avLst/>
          </a:prstGeom>
          <a:ln w="38100">
            <a:solidFill>
              <a:srgbClr val="6A89BC"/>
            </a:solidFill>
          </a:ln>
        </p:spPr>
      </p:pic>
      <p:pic>
        <p:nvPicPr>
          <p:cNvPr id="3" name="Picture 2"/>
          <p:cNvPicPr>
            <a:picLocks noChangeAspect="1"/>
          </p:cNvPicPr>
          <p:nvPr/>
        </p:nvPicPr>
        <p:blipFill>
          <a:blip r:embed="rId6"/>
          <a:stretch>
            <a:fillRect/>
          </a:stretch>
        </p:blipFill>
        <p:spPr>
          <a:xfrm>
            <a:off x="9036076" y="3741030"/>
            <a:ext cx="2512457" cy="2061615"/>
          </a:xfrm>
          <a:prstGeom prst="rect">
            <a:avLst/>
          </a:prstGeom>
          <a:ln w="38100">
            <a:solidFill>
              <a:srgbClr val="6A89BC"/>
            </a:solidFill>
          </a:ln>
        </p:spPr>
      </p:pic>
    </p:spTree>
    <p:custDataLst>
      <p:tags r:id="rId1"/>
    </p:custDataLst>
    <p:extLst>
      <p:ext uri="{BB962C8B-B14F-4D97-AF65-F5344CB8AC3E}">
        <p14:creationId xmlns:p14="http://schemas.microsoft.com/office/powerpoint/2010/main" val="31131331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16"/>
          <p:cNvSpPr txBox="1">
            <a:spLocks noGrp="1"/>
          </p:cNvSpPr>
          <p:nvPr>
            <p:ph type="body" idx="1"/>
          </p:nvPr>
        </p:nvSpPr>
        <p:spPr>
          <a:prstGeom prst="rect">
            <a:avLst/>
          </a:prstGeom>
          <a:noFill/>
          <a:ln>
            <a:noFill/>
          </a:ln>
        </p:spPr>
        <p:txBody>
          <a:bodyPr spcFirstLastPara="1" wrap="square" lIns="91425" tIns="45700" rIns="91425" bIns="45700" rtlCol="0" anchor="t" anchorCtr="0">
            <a:normAutofit/>
          </a:bodyPr>
          <a:lstStyle/>
          <a:p>
            <a:pPr marL="0" indent="0" algn="just" rtl="0">
              <a:lnSpc>
                <a:spcPct val="150000"/>
              </a:lnSpc>
              <a:spcBef>
                <a:spcPts val="0"/>
              </a:spcBef>
              <a:buSzPts val="2400"/>
              <a:buNone/>
            </a:pPr>
            <a:r>
              <a:rPr lang="fr-CA" sz="2200" dirty="0">
                <a:latin typeface="Frutiger LT Std 45 Light" panose="020B0402020204020204" pitchFamily="34" charset="0"/>
              </a:rPr>
              <a:t>Encouragez les familles à participer aux événements et aux activités du programme « Bienvenue à la maternelle », tant pendant la séance d’initiation qu’à la maison!</a:t>
            </a:r>
          </a:p>
          <a:p>
            <a:pPr marL="0" indent="0" rtl="0">
              <a:lnSpc>
                <a:spcPct val="150000"/>
              </a:lnSpc>
              <a:spcBef>
                <a:spcPts val="0"/>
              </a:spcBef>
              <a:buSzPts val="2400"/>
              <a:buNone/>
            </a:pPr>
            <a:endParaRPr lang="en-CA" dirty="0">
              <a:latin typeface="Frutiger LT Std 45 Light" panose="020B0402020204020204" pitchFamily="34" charset="0"/>
            </a:endParaRPr>
          </a:p>
          <a:p>
            <a:pPr marL="0" lvl="0" indent="0" algn="ctr" rtl="0">
              <a:lnSpc>
                <a:spcPct val="100000"/>
              </a:lnSpc>
              <a:spcBef>
                <a:spcPts val="0"/>
              </a:spcBef>
              <a:buClr>
                <a:srgbClr val="FF0000"/>
              </a:buClr>
              <a:buSzPts val="1600"/>
              <a:buNone/>
            </a:pPr>
            <a:r>
              <a:rPr lang="fr-CA" sz="2300" b="1" dirty="0">
                <a:solidFill>
                  <a:srgbClr val="000000"/>
                </a:solidFill>
                <a:latin typeface="Frutiger LT Std 45 Light" panose="020B0402020204020204" pitchFamily="34" charset="0"/>
              </a:rPr>
              <a:t>Comment pouvez-vous vous assurer que toutes les familles s’intègrent bien et participent à la séance?</a:t>
            </a:r>
            <a:endParaRPr sz="2300" b="1" dirty="0">
              <a:latin typeface="Frutiger LT Std 45 Light" panose="020B0402020204020204" pitchFamily="34" charset="0"/>
              <a:sym typeface="Arial"/>
            </a:endParaRPr>
          </a:p>
          <a:p>
            <a:pPr marL="0" lvl="0" indent="0" algn="l" rtl="0">
              <a:lnSpc>
                <a:spcPct val="90000"/>
              </a:lnSpc>
              <a:spcBef>
                <a:spcPts val="1000"/>
              </a:spcBef>
              <a:spcAft>
                <a:spcPts val="0"/>
              </a:spcAft>
              <a:buClr>
                <a:schemeClr val="dk1"/>
              </a:buClr>
              <a:buSzPts val="2400"/>
              <a:buFont typeface="Arial"/>
              <a:buNone/>
            </a:pPr>
            <a:endParaRPr sz="2100" b="1" dirty="0">
              <a:latin typeface="Frutiger LT Std 45 Light" panose="020B0402020204020204" pitchFamily="34" charset="0"/>
              <a:sym typeface="Arial"/>
            </a:endParaRPr>
          </a:p>
          <a:p>
            <a:pPr marL="0" lvl="0" indent="0" algn="ctr" rtl="0">
              <a:lnSpc>
                <a:spcPct val="100000"/>
              </a:lnSpc>
              <a:spcBef>
                <a:spcPts val="0"/>
              </a:spcBef>
              <a:spcAft>
                <a:spcPts val="0"/>
              </a:spcAft>
              <a:buClr>
                <a:srgbClr val="FF0000"/>
              </a:buClr>
              <a:buSzPts val="1600"/>
              <a:buFont typeface="Calibri"/>
              <a:buNone/>
            </a:pPr>
            <a:endParaRPr dirty="0">
              <a:latin typeface="Frutiger LT Std 45 Light" panose="020B0402020204020204" pitchFamily="34" charset="0"/>
              <a:sym typeface="Arial"/>
            </a:endParaRPr>
          </a:p>
        </p:txBody>
      </p:sp>
      <p:sp>
        <p:nvSpPr>
          <p:cNvPr id="318" name="Google Shape;318;p16"/>
          <p:cNvSpPr txBox="1">
            <a:spLocks noGrp="1"/>
          </p:cNvSpPr>
          <p:nvPr>
            <p:ph type="body" idx="2"/>
          </p:nvPr>
        </p:nvSpPr>
        <p:spPr>
          <a:xfrm>
            <a:off x="466050" y="316220"/>
            <a:ext cx="11259900" cy="863100"/>
          </a:xfrm>
          <a:prstGeom prst="rect">
            <a:avLst/>
          </a:prstGeom>
          <a:noFill/>
          <a:ln>
            <a:noFill/>
          </a:ln>
        </p:spPr>
        <p:txBody>
          <a:bodyPr spcFirstLastPara="1" wrap="square" lIns="91425" tIns="45700" rIns="91425" bIns="45700" rtlCol="0" anchor="ctr" anchorCtr="0">
            <a:normAutofit/>
          </a:bodyPr>
          <a:lstStyle/>
          <a:p>
            <a:pPr marL="0" lvl="0" indent="0" algn="l" rtl="0">
              <a:lnSpc>
                <a:spcPct val="90000"/>
              </a:lnSpc>
              <a:spcBef>
                <a:spcPts val="0"/>
              </a:spcBef>
              <a:spcAft>
                <a:spcPts val="0"/>
              </a:spcAft>
              <a:buClr>
                <a:schemeClr val="lt1"/>
              </a:buClr>
              <a:buSzPts val="4400"/>
              <a:buNone/>
            </a:pPr>
            <a:r>
              <a:rPr lang="fr-CA" sz="4000" dirty="0">
                <a:solidFill>
                  <a:schemeClr val="tx1"/>
                </a:solidFill>
                <a:latin typeface="Frutiger LT Std 45 Light" panose="020B0402020204020204" pitchFamily="34" charset="0"/>
                <a:sym typeface="Arial"/>
              </a:rPr>
              <a:t>Encourager les interactions</a:t>
            </a:r>
            <a:endParaRPr sz="4000" dirty="0">
              <a:solidFill>
                <a:schemeClr val="tx1"/>
              </a:solidFill>
              <a:latin typeface="Frutiger LT Std 45 Light" panose="020B0402020204020204" pitchFamily="34" charset="0"/>
              <a:sym typeface="Arial"/>
            </a:endParaRPr>
          </a:p>
        </p:txBody>
      </p:sp>
      <p:pic>
        <p:nvPicPr>
          <p:cNvPr id="319" name="Google Shape;319;p16" descr="Matching Letters with Dad - St. Monica.JPG"/>
          <p:cNvPicPr preferRelativeResize="0">
            <a:picLocks noChangeAspect="1"/>
          </p:cNvPicPr>
          <p:nvPr/>
        </p:nvPicPr>
        <p:blipFill rotWithShape="1">
          <a:blip r:embed="rId4">
            <a:alphaModFix/>
          </a:blip>
          <a:srcRect/>
          <a:stretch/>
        </p:blipFill>
        <p:spPr>
          <a:xfrm>
            <a:off x="8490857" y="3559448"/>
            <a:ext cx="2770414" cy="2397099"/>
          </a:xfrm>
          <a:prstGeom prst="rect">
            <a:avLst/>
          </a:prstGeom>
          <a:noFill/>
          <a:ln w="38100" cap="sq" cmpd="sng">
            <a:solidFill>
              <a:srgbClr val="6A89BC"/>
            </a:solidFill>
            <a:prstDash val="solid"/>
            <a:miter lim="800000"/>
            <a:headEnd type="none" w="sm" len="sm"/>
            <a:tailEnd type="none" w="sm" len="sm"/>
          </a:ln>
        </p:spPr>
      </p:pic>
      <p:pic>
        <p:nvPicPr>
          <p:cNvPr id="320" name="Google Shape;320;p16"/>
          <p:cNvPicPr preferRelativeResize="0"/>
          <p:nvPr/>
        </p:nvPicPr>
        <p:blipFill rotWithShape="1">
          <a:blip r:embed="rId5">
            <a:alphaModFix/>
          </a:blip>
          <a:srcRect/>
          <a:stretch/>
        </p:blipFill>
        <p:spPr>
          <a:xfrm>
            <a:off x="856986" y="3590925"/>
            <a:ext cx="2038614" cy="2348572"/>
          </a:xfrm>
          <a:prstGeom prst="rect">
            <a:avLst/>
          </a:prstGeom>
          <a:noFill/>
          <a:ln w="38100" cap="flat" cmpd="sng">
            <a:solidFill>
              <a:srgbClr val="6A89BC"/>
            </a:solidFill>
            <a:prstDash val="solid"/>
            <a:round/>
            <a:headEnd type="none" w="sm" len="sm"/>
            <a:tailEnd type="none" w="sm" len="sm"/>
          </a:ln>
        </p:spPr>
      </p:pic>
      <p:pic>
        <p:nvPicPr>
          <p:cNvPr id="321" name="Google Shape;321;p16"/>
          <p:cNvPicPr preferRelativeResize="0"/>
          <p:nvPr/>
        </p:nvPicPr>
        <p:blipFill rotWithShape="1">
          <a:blip r:embed="rId6">
            <a:alphaModFix/>
          </a:blip>
          <a:srcRect/>
          <a:stretch/>
        </p:blipFill>
        <p:spPr>
          <a:xfrm>
            <a:off x="4515583" y="3576499"/>
            <a:ext cx="2427084" cy="2362998"/>
          </a:xfrm>
          <a:prstGeom prst="rect">
            <a:avLst/>
          </a:prstGeom>
          <a:noFill/>
          <a:ln w="38100" cap="flat" cmpd="sng">
            <a:solidFill>
              <a:srgbClr val="6A89BC"/>
            </a:solidFill>
            <a:prstDash val="solid"/>
            <a:round/>
            <a:headEnd type="none" w="sm" len="sm"/>
            <a:tailEnd type="none" w="sm" len="sm"/>
          </a:ln>
        </p:spPr>
      </p:pic>
    </p:spTree>
    <p:custDataLst>
      <p:tags r:id="rId1"/>
    </p:custDataLst>
    <p:extLst>
      <p:ext uri="{BB962C8B-B14F-4D97-AF65-F5344CB8AC3E}">
        <p14:creationId xmlns:p14="http://schemas.microsoft.com/office/powerpoint/2010/main" val="33324284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10"/>
          <p:cNvSpPr txBox="1">
            <a:spLocks noGrp="1"/>
          </p:cNvSpPr>
          <p:nvPr>
            <p:ph type="body" idx="1"/>
          </p:nvPr>
        </p:nvSpPr>
        <p:spPr>
          <a:xfrm>
            <a:off x="-67286" y="1033078"/>
            <a:ext cx="5722256" cy="1505818"/>
          </a:xfrm>
          <a:prstGeom prst="rect">
            <a:avLst/>
          </a:prstGeom>
          <a:noFill/>
          <a:ln>
            <a:noFill/>
          </a:ln>
        </p:spPr>
        <p:txBody>
          <a:bodyPr spcFirstLastPara="1" wrap="square" lIns="91425" tIns="45700" rIns="91425" bIns="45700" rtlCol="0" anchor="t" anchorCtr="0">
            <a:noAutofit/>
          </a:bodyPr>
          <a:lstStyle/>
          <a:p>
            <a:pPr marL="0" lvl="0" indent="0" algn="ctr" rtl="0">
              <a:lnSpc>
                <a:spcPct val="150000"/>
              </a:lnSpc>
              <a:spcBef>
                <a:spcPts val="0"/>
              </a:spcBef>
              <a:spcAft>
                <a:spcPts val="0"/>
              </a:spcAft>
              <a:buSzPts val="2400"/>
              <a:buNone/>
            </a:pPr>
            <a:r>
              <a:rPr lang="fr-CA" sz="2200" b="1" dirty="0">
                <a:latin typeface="Frutiger LT Std 45 Light" panose="020B0402020204020204" pitchFamily="34" charset="0"/>
                <a:sym typeface="Arial"/>
              </a:rPr>
              <a:t>Liste de planification</a:t>
            </a:r>
            <a:endParaRPr sz="2200" b="1" dirty="0">
              <a:solidFill>
                <a:srgbClr val="FF0000"/>
              </a:solidFill>
              <a:latin typeface="Frutiger LT Std 45 Light" panose="020B0402020204020204" pitchFamily="34" charset="0"/>
              <a:sym typeface="Arial"/>
            </a:endParaRPr>
          </a:p>
        </p:txBody>
      </p:sp>
      <p:sp>
        <p:nvSpPr>
          <p:cNvPr id="328" name="Google Shape;328;p10"/>
          <p:cNvSpPr txBox="1">
            <a:spLocks noGrp="1"/>
          </p:cNvSpPr>
          <p:nvPr>
            <p:ph type="body" idx="2"/>
          </p:nvPr>
        </p:nvSpPr>
        <p:spPr>
          <a:xfrm>
            <a:off x="412769" y="236451"/>
            <a:ext cx="11877103" cy="918600"/>
          </a:xfrm>
          <a:prstGeom prst="rect">
            <a:avLst/>
          </a:prstGeom>
          <a:noFill/>
          <a:ln>
            <a:noFill/>
          </a:ln>
        </p:spPr>
        <p:txBody>
          <a:bodyPr spcFirstLastPara="1" wrap="square" lIns="91425" tIns="45700" rIns="91425" bIns="45700" rtlCol="0" anchor="ctr" anchorCtr="0">
            <a:noAutofit/>
          </a:bodyPr>
          <a:lstStyle/>
          <a:p>
            <a:pPr marL="0" lvl="0" indent="0" algn="l" rtl="0">
              <a:lnSpc>
                <a:spcPct val="90000"/>
              </a:lnSpc>
              <a:spcBef>
                <a:spcPts val="0"/>
              </a:spcBef>
              <a:spcAft>
                <a:spcPts val="0"/>
              </a:spcAft>
              <a:buClr>
                <a:schemeClr val="lt1"/>
              </a:buClr>
              <a:buSzPts val="4000"/>
              <a:buNone/>
            </a:pPr>
            <a:r>
              <a:rPr lang="fr-CA" sz="3700" dirty="0">
                <a:solidFill>
                  <a:schemeClr val="tx1"/>
                </a:solidFill>
                <a:latin typeface="Frutiger LT Std 45 Light" panose="020B0402020204020204" pitchFamily="34" charset="0"/>
                <a:sym typeface="Arial"/>
              </a:rPr>
              <a:t>Documents de planification « Bienvenue à la maternelle »</a:t>
            </a:r>
            <a:endParaRPr sz="3700" dirty="0">
              <a:solidFill>
                <a:schemeClr val="tx1"/>
              </a:solidFill>
              <a:latin typeface="Frutiger LT Std 45 Light" panose="020B0402020204020204" pitchFamily="34" charset="0"/>
              <a:sym typeface="Arial"/>
            </a:endParaRPr>
          </a:p>
        </p:txBody>
      </p:sp>
      <p:sp>
        <p:nvSpPr>
          <p:cNvPr id="6" name="Google Shape;327;p10"/>
          <p:cNvSpPr txBox="1">
            <a:spLocks/>
          </p:cNvSpPr>
          <p:nvPr/>
        </p:nvSpPr>
        <p:spPr>
          <a:xfrm>
            <a:off x="5309809" y="1033078"/>
            <a:ext cx="6882191" cy="963609"/>
          </a:xfrm>
          <a:prstGeom prst="rect">
            <a:avLst/>
          </a:prstGeom>
          <a:noFill/>
          <a:ln>
            <a:noFill/>
          </a:ln>
        </p:spPr>
        <p:txBody>
          <a:bodyPr spcFirstLastPara="1" wrap="square" lIns="91425" tIns="45700" rIns="91425" bIns="45700" rtlCol="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ctr" rtl="0">
              <a:lnSpc>
                <a:spcPct val="100000"/>
              </a:lnSpc>
              <a:spcBef>
                <a:spcPts val="0"/>
              </a:spcBef>
              <a:buClr>
                <a:srgbClr val="000000"/>
              </a:buClr>
              <a:buSzPts val="2400"/>
              <a:buFont typeface="Arial"/>
              <a:buNone/>
            </a:pPr>
            <a:r>
              <a:rPr lang="fr-CA" sz="2200" b="1" dirty="0">
                <a:solidFill>
                  <a:srgbClr val="000000"/>
                </a:solidFill>
                <a:latin typeface="Frutiger LT Std 45 Light" panose="020B0402020204020204" pitchFamily="34" charset="0"/>
              </a:rPr>
              <a:t>Concevoir vos ateliers </a:t>
            </a:r>
            <a:br>
              <a:rPr lang="fr-CA" sz="2200" b="1" dirty="0">
                <a:solidFill>
                  <a:srgbClr val="000000"/>
                </a:solidFill>
                <a:latin typeface="Frutiger LT Std 45 Light" panose="020B0402020204020204" pitchFamily="34" charset="0"/>
              </a:rPr>
            </a:br>
            <a:r>
              <a:rPr lang="fr-CA" sz="2200" b="1" dirty="0">
                <a:solidFill>
                  <a:srgbClr val="000000"/>
                </a:solidFill>
                <a:latin typeface="Frutiger LT Std 45 Light" panose="020B0402020204020204" pitchFamily="34" charset="0"/>
              </a:rPr>
              <a:t>« Bienvenue à la maternelle »</a:t>
            </a:r>
          </a:p>
          <a:p>
            <a:pPr marL="0" indent="0" rtl="0">
              <a:lnSpc>
                <a:spcPct val="150000"/>
              </a:lnSpc>
              <a:buClr>
                <a:srgbClr val="000000"/>
              </a:buClr>
              <a:buSzPts val="2400"/>
              <a:buFont typeface="Arial"/>
              <a:buNone/>
            </a:pPr>
            <a:endParaRPr lang="en-CA" sz="2200" b="1" dirty="0">
              <a:solidFill>
                <a:srgbClr val="FF0000"/>
              </a:solidFill>
              <a:latin typeface="Frutiger LT Std 45 Light" panose="020B0402020204020204" pitchFamily="34" charset="0"/>
            </a:endParaRPr>
          </a:p>
          <a:p>
            <a:pPr marL="0" indent="0" rtl="0">
              <a:lnSpc>
                <a:spcPct val="150000"/>
              </a:lnSpc>
              <a:buClr>
                <a:srgbClr val="FF0000"/>
              </a:buClr>
              <a:buSzPts val="2400"/>
              <a:buFont typeface="Arial"/>
              <a:buNone/>
            </a:pPr>
            <a:endParaRPr lang="en-CA" sz="2200" dirty="0">
              <a:solidFill>
                <a:srgbClr val="FF0000"/>
              </a:solidFill>
              <a:latin typeface="Frutiger LT Std 45 Light" panose="020B0402020204020204" pitchFamily="34" charset="0"/>
            </a:endParaRPr>
          </a:p>
        </p:txBody>
      </p:sp>
      <p:pic>
        <p:nvPicPr>
          <p:cNvPr id="3" name="Picture 2"/>
          <p:cNvPicPr>
            <a:picLocks noChangeAspect="1"/>
          </p:cNvPicPr>
          <p:nvPr/>
        </p:nvPicPr>
        <p:blipFill>
          <a:blip r:embed="rId4"/>
          <a:srcRect/>
          <a:stretch/>
        </p:blipFill>
        <p:spPr>
          <a:xfrm>
            <a:off x="1143591" y="1617195"/>
            <a:ext cx="3300501" cy="4357943"/>
          </a:xfrm>
          <a:prstGeom prst="rect">
            <a:avLst/>
          </a:prstGeom>
        </p:spPr>
      </p:pic>
      <p:pic>
        <p:nvPicPr>
          <p:cNvPr id="5" name="Picture 4"/>
          <p:cNvPicPr>
            <a:picLocks noChangeAspect="1"/>
          </p:cNvPicPr>
          <p:nvPr/>
        </p:nvPicPr>
        <p:blipFill>
          <a:blip r:embed="rId5"/>
          <a:srcRect/>
          <a:stretch/>
        </p:blipFill>
        <p:spPr>
          <a:xfrm>
            <a:off x="6207502" y="2084045"/>
            <a:ext cx="5304915" cy="3424242"/>
          </a:xfrm>
          <a:prstGeom prst="rect">
            <a:avLst/>
          </a:prstGeom>
          <a:ln w="28575">
            <a:solidFill>
              <a:srgbClr val="6A89BC"/>
            </a:solidFill>
          </a:ln>
        </p:spPr>
      </p:pic>
    </p:spTree>
    <p:custDataLst>
      <p:tags r:id="rId1"/>
    </p:custDataLst>
    <p:extLst>
      <p:ext uri="{BB962C8B-B14F-4D97-AF65-F5344CB8AC3E}">
        <p14:creationId xmlns:p14="http://schemas.microsoft.com/office/powerpoint/2010/main" val="22322174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17"/>
          <p:cNvSpPr txBox="1">
            <a:spLocks noGrp="1"/>
          </p:cNvSpPr>
          <p:nvPr>
            <p:ph type="body" idx="1"/>
          </p:nvPr>
        </p:nvSpPr>
        <p:spPr>
          <a:xfrm>
            <a:off x="228610" y="1464128"/>
            <a:ext cx="7591687" cy="4679900"/>
          </a:xfrm>
          <a:prstGeom prst="rect">
            <a:avLst/>
          </a:prstGeom>
          <a:noFill/>
          <a:ln>
            <a:noFill/>
          </a:ln>
        </p:spPr>
        <p:txBody>
          <a:bodyPr spcFirstLastPara="1" wrap="square" lIns="91425" tIns="45700" rIns="91425" bIns="45700" rtlCol="0" anchor="t" anchorCtr="0">
            <a:normAutofit/>
          </a:bodyPr>
          <a:lstStyle/>
          <a:p>
            <a:pPr marL="0" lvl="0" indent="0" algn="l" rtl="0">
              <a:lnSpc>
                <a:spcPct val="90000"/>
              </a:lnSpc>
              <a:spcBef>
                <a:spcPts val="1000"/>
              </a:spcBef>
              <a:spcAft>
                <a:spcPts val="0"/>
              </a:spcAft>
              <a:buClr>
                <a:schemeClr val="dk1"/>
              </a:buClr>
              <a:buSzPts val="2200"/>
              <a:buNone/>
            </a:pPr>
            <a:endParaRPr lang="en-US" sz="1200" dirty="0">
              <a:latin typeface="Frutiger LT Std 45 Light" panose="020B0402020204020204" pitchFamily="34" charset="0"/>
              <a:sym typeface="Arial"/>
            </a:endParaRPr>
          </a:p>
          <a:p>
            <a:pPr marL="514350" indent="-247650" algn="just" rtl="0">
              <a:buSzPts val="2200"/>
            </a:pPr>
            <a:r>
              <a:rPr lang="fr-CA" sz="2200" dirty="0">
                <a:latin typeface="Frutiger LT Std 45 Light" panose="020B0402020204020204" pitchFamily="34" charset="0"/>
                <a:sym typeface="Arial"/>
              </a:rPr>
              <a:t>Mettez en place une équipe-école et déterminez la date de la séance.</a:t>
            </a:r>
            <a:endParaRPr sz="2200" dirty="0">
              <a:latin typeface="Frutiger LT Std 45 Light" panose="020B0402020204020204" pitchFamily="34" charset="0"/>
              <a:sym typeface="Arial"/>
            </a:endParaRPr>
          </a:p>
          <a:p>
            <a:pPr marL="514350" lvl="0" indent="-249238" algn="just" rtl="0">
              <a:lnSpc>
                <a:spcPct val="90000"/>
              </a:lnSpc>
              <a:spcBef>
                <a:spcPts val="1000"/>
              </a:spcBef>
              <a:spcAft>
                <a:spcPts val="0"/>
              </a:spcAft>
              <a:buClr>
                <a:schemeClr val="dk1"/>
              </a:buClr>
              <a:buSzPts val="2300"/>
              <a:buFont typeface="Arial"/>
              <a:buChar char="•"/>
            </a:pPr>
            <a:r>
              <a:rPr lang="fr-CA" sz="2200" dirty="0">
                <a:latin typeface="Frutiger LT Std 45 Light" panose="020B0402020204020204" pitchFamily="34" charset="0"/>
                <a:sym typeface="Arial"/>
              </a:rPr>
              <a:t>Invitez des partenaires communautaires à se joindre </a:t>
            </a:r>
            <a:br>
              <a:rPr lang="fr-CA" sz="2200" dirty="0">
                <a:latin typeface="Frutiger LT Std 45 Light" panose="020B0402020204020204" pitchFamily="34" charset="0"/>
                <a:sym typeface="Arial"/>
              </a:rPr>
            </a:br>
            <a:r>
              <a:rPr lang="fr-CA" sz="2200" dirty="0">
                <a:latin typeface="Frutiger LT Std 45 Light" panose="020B0402020204020204" pitchFamily="34" charset="0"/>
              </a:rPr>
              <a:t>à</a:t>
            </a:r>
            <a:r>
              <a:rPr lang="fr-CA" sz="2200" dirty="0">
                <a:latin typeface="Frutiger LT Std 45 Light" panose="020B0402020204020204" pitchFamily="34" charset="0"/>
                <a:sym typeface="Arial"/>
              </a:rPr>
              <a:t> l’équipe.</a:t>
            </a:r>
            <a:endParaRPr sz="2200" dirty="0">
              <a:latin typeface="Frutiger LT Std 45 Light" panose="020B0402020204020204" pitchFamily="34" charset="0"/>
              <a:sym typeface="Arial"/>
            </a:endParaRPr>
          </a:p>
          <a:p>
            <a:pPr marL="514350" lvl="0" indent="-249238" algn="just" rtl="0">
              <a:lnSpc>
                <a:spcPct val="90000"/>
              </a:lnSpc>
              <a:spcBef>
                <a:spcPts val="1000"/>
              </a:spcBef>
              <a:spcAft>
                <a:spcPts val="0"/>
              </a:spcAft>
              <a:buClr>
                <a:schemeClr val="dk1"/>
              </a:buClr>
              <a:buSzPts val="2300"/>
              <a:buFont typeface="Arial"/>
              <a:buChar char="•"/>
            </a:pPr>
            <a:r>
              <a:rPr lang="fr-CA" sz="2200" dirty="0">
                <a:latin typeface="Frutiger LT Std 45 Light" panose="020B0402020204020204" pitchFamily="34" charset="0"/>
                <a:sym typeface="Arial"/>
              </a:rPr>
              <a:t>Confirmez la répartition des responsabilités dans l’équipe.</a:t>
            </a:r>
            <a:endParaRPr sz="2200" dirty="0">
              <a:latin typeface="Frutiger LT Std 45 Light" panose="020B0402020204020204" pitchFamily="34" charset="0"/>
              <a:sym typeface="Arial"/>
            </a:endParaRPr>
          </a:p>
          <a:p>
            <a:pPr marL="514350" lvl="0" indent="-249238" algn="just" rtl="0">
              <a:lnSpc>
                <a:spcPct val="90000"/>
              </a:lnSpc>
              <a:spcBef>
                <a:spcPts val="1000"/>
              </a:spcBef>
              <a:spcAft>
                <a:spcPts val="0"/>
              </a:spcAft>
              <a:buClr>
                <a:schemeClr val="dk1"/>
              </a:buClr>
              <a:buSzPts val="2300"/>
              <a:buFont typeface="Arial"/>
              <a:buChar char="•"/>
            </a:pPr>
            <a:r>
              <a:rPr lang="fr-CA" sz="2200" dirty="0">
                <a:latin typeface="Frutiger LT Std 45 Light" panose="020B0402020204020204" pitchFamily="34" charset="0"/>
                <a:sym typeface="Arial"/>
              </a:rPr>
              <a:t>Invitez des leaders de votre région.</a:t>
            </a:r>
            <a:endParaRPr sz="2200" dirty="0">
              <a:latin typeface="Frutiger LT Std 45 Light" panose="020B0402020204020204" pitchFamily="34" charset="0"/>
              <a:sym typeface="Arial"/>
            </a:endParaRPr>
          </a:p>
          <a:p>
            <a:pPr marL="514350" lvl="0" indent="-250825" algn="just" rtl="0">
              <a:lnSpc>
                <a:spcPct val="90000"/>
              </a:lnSpc>
              <a:spcBef>
                <a:spcPts val="1000"/>
              </a:spcBef>
              <a:spcAft>
                <a:spcPts val="0"/>
              </a:spcAft>
              <a:buClr>
                <a:schemeClr val="dk1"/>
              </a:buClr>
              <a:buSzPts val="2300"/>
              <a:buFont typeface="Arial"/>
              <a:buChar char="•"/>
            </a:pPr>
            <a:r>
              <a:rPr lang="fr-CA" sz="2200" dirty="0">
                <a:latin typeface="Frutiger LT Std 45 Light" panose="020B0402020204020204" pitchFamily="34" charset="0"/>
                <a:sym typeface="Arial"/>
              </a:rPr>
              <a:t>Invitez des dirigeants autochtones, des Aînés et d’autres membres de communautés culturelles.</a:t>
            </a:r>
            <a:endParaRPr sz="2200" dirty="0">
              <a:latin typeface="Frutiger LT Std 45 Light" panose="020B0402020204020204" pitchFamily="34" charset="0"/>
              <a:sym typeface="Arial"/>
            </a:endParaRPr>
          </a:p>
          <a:p>
            <a:pPr marL="0" lvl="0" indent="0" algn="l" rtl="0">
              <a:lnSpc>
                <a:spcPct val="90000"/>
              </a:lnSpc>
              <a:spcBef>
                <a:spcPts val="1000"/>
              </a:spcBef>
              <a:spcAft>
                <a:spcPts val="0"/>
              </a:spcAft>
              <a:buSzPts val="1800"/>
              <a:buNone/>
            </a:pPr>
            <a:endParaRPr sz="2200" dirty="0">
              <a:solidFill>
                <a:srgbClr val="000000"/>
              </a:solidFill>
              <a:latin typeface="Frutiger LT Std 45 Light" panose="020B0402020204020204" pitchFamily="34" charset="0"/>
              <a:sym typeface="Arial"/>
            </a:endParaRPr>
          </a:p>
          <a:p>
            <a:pPr marL="0" lvl="0" indent="0" algn="ctr" rtl="0">
              <a:lnSpc>
                <a:spcPct val="90000"/>
              </a:lnSpc>
              <a:spcBef>
                <a:spcPts val="1000"/>
              </a:spcBef>
              <a:spcAft>
                <a:spcPts val="0"/>
              </a:spcAft>
              <a:buSzPts val="1800"/>
              <a:buNone/>
            </a:pPr>
            <a:endParaRPr sz="2200" b="1" dirty="0">
              <a:solidFill>
                <a:srgbClr val="000000"/>
              </a:solidFill>
              <a:latin typeface="Frutiger LT Std 45 Light" panose="020B0402020204020204" pitchFamily="34" charset="0"/>
              <a:sym typeface="Arial"/>
            </a:endParaRPr>
          </a:p>
        </p:txBody>
      </p:sp>
      <p:sp>
        <p:nvSpPr>
          <p:cNvPr id="334" name="Google Shape;334;p17"/>
          <p:cNvSpPr txBox="1">
            <a:spLocks noGrp="1"/>
          </p:cNvSpPr>
          <p:nvPr>
            <p:ph type="body" idx="2"/>
          </p:nvPr>
        </p:nvSpPr>
        <p:spPr>
          <a:xfrm>
            <a:off x="446325" y="85450"/>
            <a:ext cx="11259900" cy="1093800"/>
          </a:xfrm>
          <a:prstGeom prst="rect">
            <a:avLst/>
          </a:prstGeom>
          <a:noFill/>
          <a:ln>
            <a:noFill/>
          </a:ln>
        </p:spPr>
        <p:txBody>
          <a:bodyPr spcFirstLastPara="1" wrap="square" lIns="91425" tIns="45700" rIns="91425" bIns="45700" rtlCol="0" anchor="ctr" anchorCtr="0">
            <a:normAutofit/>
          </a:bodyPr>
          <a:lstStyle/>
          <a:p>
            <a:pPr marL="0" lvl="0" indent="0" algn="l" rtl="0">
              <a:lnSpc>
                <a:spcPct val="80000"/>
              </a:lnSpc>
              <a:spcBef>
                <a:spcPts val="0"/>
              </a:spcBef>
              <a:spcAft>
                <a:spcPts val="0"/>
              </a:spcAft>
              <a:buClr>
                <a:schemeClr val="lt1"/>
              </a:buClr>
              <a:buSzPts val="3740"/>
              <a:buNone/>
            </a:pPr>
            <a:r>
              <a:rPr lang="fr-CA" sz="4000" dirty="0">
                <a:solidFill>
                  <a:schemeClr val="tx1"/>
                </a:solidFill>
                <a:latin typeface="Frutiger LT Std 45 Light" panose="020B0402020204020204" pitchFamily="34" charset="0"/>
              </a:rPr>
              <a:t>Planification : préparer le terrain</a:t>
            </a:r>
            <a:endParaRPr dirty="0">
              <a:solidFill>
                <a:schemeClr val="tx1"/>
              </a:solidFill>
              <a:latin typeface="Frutiger LT Std 45 Light" panose="020B0402020204020204" pitchFamily="34" charset="0"/>
              <a:sym typeface="Arial"/>
            </a:endParaRPr>
          </a:p>
        </p:txBody>
      </p:sp>
      <p:pic>
        <p:nvPicPr>
          <p:cNvPr id="335" name="Google Shape;335;p17" descr="Screen Shot 2020-12-15 at 11.01.17 AM.png"/>
          <p:cNvPicPr preferRelativeResize="0"/>
          <p:nvPr/>
        </p:nvPicPr>
        <p:blipFill rotWithShape="1">
          <a:blip r:embed="rId4">
            <a:alphaModFix/>
          </a:blip>
          <a:srcRect/>
          <a:stretch/>
        </p:blipFill>
        <p:spPr>
          <a:xfrm>
            <a:off x="8142515" y="1673679"/>
            <a:ext cx="3797754" cy="2680607"/>
          </a:xfrm>
          <a:prstGeom prst="rect">
            <a:avLst/>
          </a:prstGeom>
          <a:noFill/>
          <a:ln w="38100" cap="sq" cmpd="sng">
            <a:solidFill>
              <a:srgbClr val="6A89BC"/>
            </a:solidFill>
            <a:prstDash val="solid"/>
            <a:miter lim="800000"/>
            <a:headEnd type="none" w="sm" len="sm"/>
            <a:tailEnd type="none" w="sm" len="sm"/>
          </a:ln>
        </p:spPr>
      </p:pic>
    </p:spTree>
    <p:custDataLst>
      <p:tags r:id="rId1"/>
    </p:custDataLst>
    <p:extLst>
      <p:ext uri="{BB962C8B-B14F-4D97-AF65-F5344CB8AC3E}">
        <p14:creationId xmlns:p14="http://schemas.microsoft.com/office/powerpoint/2010/main" val="4560134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ga90a5bc6cd_0_0"/>
          <p:cNvSpPr txBox="1">
            <a:spLocks noGrp="1"/>
          </p:cNvSpPr>
          <p:nvPr>
            <p:ph type="body" idx="1"/>
          </p:nvPr>
        </p:nvSpPr>
        <p:spPr>
          <a:xfrm>
            <a:off x="512785" y="1200967"/>
            <a:ext cx="11879309" cy="5787533"/>
          </a:xfrm>
          <a:prstGeom prst="rect">
            <a:avLst/>
          </a:prstGeom>
          <a:noFill/>
          <a:ln>
            <a:noFill/>
          </a:ln>
        </p:spPr>
        <p:txBody>
          <a:bodyPr spcFirstLastPara="1" wrap="square" lIns="91425" tIns="45700" rIns="91425" bIns="45700" numCol="2" rtlCol="0" anchor="t" anchorCtr="0">
            <a:noAutofit/>
          </a:bodyPr>
          <a:lstStyle/>
          <a:p>
            <a:pPr marL="0" lvl="0" indent="0" algn="l" rtl="0">
              <a:lnSpc>
                <a:spcPct val="100000"/>
              </a:lnSpc>
              <a:spcBef>
                <a:spcPts val="0"/>
              </a:spcBef>
              <a:spcAft>
                <a:spcPts val="0"/>
              </a:spcAft>
              <a:buSzPts val="1800"/>
              <a:buNone/>
            </a:pPr>
            <a:r>
              <a:rPr lang="fr-CA" sz="2000" b="1" dirty="0">
                <a:solidFill>
                  <a:srgbClr val="009044"/>
                </a:solidFill>
                <a:latin typeface="Frutiger LT Std 45 Light" panose="020B0402020204020204" pitchFamily="34" charset="0"/>
                <a:sym typeface="Arial"/>
              </a:rPr>
              <a:t>Il y a tellement de gens qui sont prêts à </a:t>
            </a:r>
            <a:br>
              <a:rPr lang="fr-CA" sz="2000" b="1" dirty="0">
                <a:solidFill>
                  <a:srgbClr val="009044"/>
                </a:solidFill>
                <a:latin typeface="Frutiger LT Std 45 Light" panose="020B0402020204020204" pitchFamily="34" charset="0"/>
                <a:sym typeface="Arial"/>
              </a:rPr>
            </a:br>
            <a:r>
              <a:rPr lang="fr-CA" sz="2000" b="1" dirty="0">
                <a:solidFill>
                  <a:srgbClr val="009044"/>
                </a:solidFill>
                <a:latin typeface="Frutiger LT Std 45 Light" panose="020B0402020204020204" pitchFamily="34" charset="0"/>
                <a:sym typeface="Arial"/>
              </a:rPr>
              <a:t>vous soutenir dans le cadre du programme </a:t>
            </a:r>
          </a:p>
          <a:p>
            <a:pPr marL="0" lvl="0" indent="0" algn="l" rtl="0">
              <a:lnSpc>
                <a:spcPct val="100000"/>
              </a:lnSpc>
              <a:spcBef>
                <a:spcPts val="0"/>
              </a:spcBef>
              <a:spcAft>
                <a:spcPts val="0"/>
              </a:spcAft>
              <a:buSzPts val="1800"/>
              <a:buNone/>
            </a:pPr>
            <a:r>
              <a:rPr lang="fr-CA" sz="2000" b="1" dirty="0">
                <a:solidFill>
                  <a:srgbClr val="009044"/>
                </a:solidFill>
                <a:latin typeface="Frutiger LT Std 45 Light" panose="020B0402020204020204" pitchFamily="34" charset="0"/>
                <a:sym typeface="Arial"/>
              </a:rPr>
              <a:t>« Bienvenue à la maternelle »!</a:t>
            </a:r>
          </a:p>
          <a:p>
            <a:pPr marL="0" lvl="0" indent="0" algn="l" rtl="0">
              <a:lnSpc>
                <a:spcPct val="100000"/>
              </a:lnSpc>
              <a:spcBef>
                <a:spcPts val="0"/>
              </a:spcBef>
              <a:spcAft>
                <a:spcPts val="0"/>
              </a:spcAft>
              <a:buSzPts val="1800"/>
              <a:buNone/>
            </a:pPr>
            <a:endParaRPr sz="1200" b="1" dirty="0">
              <a:solidFill>
                <a:srgbClr val="009044"/>
              </a:solidFill>
              <a:latin typeface="Frutiger LT Std 45 Light" panose="020B0402020204020204" pitchFamily="34" charset="0"/>
              <a:sym typeface="Arial"/>
            </a:endParaRPr>
          </a:p>
          <a:p>
            <a:pPr marL="0" lvl="0" indent="0" algn="l" rtl="0">
              <a:lnSpc>
                <a:spcPct val="100000"/>
              </a:lnSpc>
              <a:spcBef>
                <a:spcPts val="0"/>
              </a:spcBef>
              <a:spcAft>
                <a:spcPts val="0"/>
              </a:spcAft>
              <a:buSzPts val="1800"/>
              <a:buNone/>
            </a:pPr>
            <a:r>
              <a:rPr lang="fr-CA" sz="2000" dirty="0">
                <a:solidFill>
                  <a:srgbClr val="009044"/>
                </a:solidFill>
                <a:latin typeface="Frutiger LT Std 45 Light" panose="020B0402020204020204" pitchFamily="34" charset="0"/>
                <a:sym typeface="Arial"/>
              </a:rPr>
              <a:t>Envisagez de faire appel à :</a:t>
            </a:r>
          </a:p>
          <a:p>
            <a:pPr marL="0" lvl="0" indent="0" algn="l" rtl="0">
              <a:lnSpc>
                <a:spcPct val="100000"/>
              </a:lnSpc>
              <a:spcBef>
                <a:spcPts val="0"/>
              </a:spcBef>
              <a:spcAft>
                <a:spcPts val="0"/>
              </a:spcAft>
              <a:buSzPts val="1800"/>
              <a:buNone/>
            </a:pPr>
            <a:endParaRPr sz="1200" dirty="0">
              <a:solidFill>
                <a:srgbClr val="009044"/>
              </a:solidFill>
              <a:latin typeface="Frutiger LT Std 45 Light" panose="020B0402020204020204" pitchFamily="34" charset="0"/>
              <a:sym typeface="Arial"/>
            </a:endParaRPr>
          </a:p>
          <a:p>
            <a:pPr marL="457200" lvl="0" indent="-209550" algn="l" rtl="0">
              <a:lnSpc>
                <a:spcPct val="100000"/>
              </a:lnSpc>
              <a:spcBef>
                <a:spcPts val="0"/>
              </a:spcBef>
              <a:spcAft>
                <a:spcPts val="0"/>
              </a:spcAft>
              <a:buSzPts val="1500"/>
              <a:buFont typeface="Calibri"/>
              <a:buChar char="●"/>
            </a:pPr>
            <a:r>
              <a:rPr lang="fr-CA" sz="1900" dirty="0">
                <a:solidFill>
                  <a:srgbClr val="009044"/>
                </a:solidFill>
                <a:latin typeface="Frutiger LT Std 45 Light" panose="020B0402020204020204" pitchFamily="34" charset="0"/>
                <a:sym typeface="Arial"/>
              </a:rPr>
              <a:t>Des administrateurs</a:t>
            </a:r>
            <a:endParaRPr sz="1900" dirty="0">
              <a:solidFill>
                <a:srgbClr val="009044"/>
              </a:solidFill>
              <a:latin typeface="Frutiger LT Std 45 Light" panose="020B0402020204020204" pitchFamily="34" charset="0"/>
              <a:sym typeface="Arial"/>
            </a:endParaRPr>
          </a:p>
          <a:p>
            <a:pPr marL="457200" lvl="0" indent="-209550" algn="l" rtl="0">
              <a:lnSpc>
                <a:spcPct val="100000"/>
              </a:lnSpc>
              <a:spcBef>
                <a:spcPts val="0"/>
              </a:spcBef>
              <a:spcAft>
                <a:spcPts val="0"/>
              </a:spcAft>
              <a:buSzPts val="1500"/>
              <a:buFont typeface="Calibri"/>
              <a:buChar char="●"/>
            </a:pPr>
            <a:r>
              <a:rPr lang="fr-CA" sz="1900" dirty="0">
                <a:solidFill>
                  <a:srgbClr val="009044"/>
                </a:solidFill>
                <a:latin typeface="Frutiger LT Std 45 Light" panose="020B0402020204020204" pitchFamily="34" charset="0"/>
                <a:sym typeface="Arial"/>
              </a:rPr>
              <a:t>Des enseignants, y compris des éducateurs de la petite enfance si possible</a:t>
            </a:r>
            <a:endParaRPr sz="1900" dirty="0">
              <a:solidFill>
                <a:srgbClr val="009044"/>
              </a:solidFill>
              <a:latin typeface="Frutiger LT Std 45 Light" panose="020B0402020204020204" pitchFamily="34" charset="0"/>
              <a:sym typeface="Arial"/>
            </a:endParaRPr>
          </a:p>
          <a:p>
            <a:pPr marL="457200" lvl="0" indent="-209550" algn="l" rtl="0">
              <a:lnSpc>
                <a:spcPct val="100000"/>
              </a:lnSpc>
              <a:spcBef>
                <a:spcPts val="0"/>
              </a:spcBef>
              <a:spcAft>
                <a:spcPts val="0"/>
              </a:spcAft>
              <a:buSzPts val="1500"/>
              <a:buFont typeface="Calibri"/>
              <a:buChar char="●"/>
            </a:pPr>
            <a:r>
              <a:rPr lang="fr-CA" sz="1900" spc="-20" dirty="0">
                <a:solidFill>
                  <a:srgbClr val="009044"/>
                </a:solidFill>
                <a:latin typeface="Frutiger LT Std 45 Light" panose="020B0402020204020204" pitchFamily="34" charset="0"/>
                <a:sym typeface="Arial"/>
              </a:rPr>
              <a:t>Des membres du personnel de soutien de l’école : bibliothécaires, enseignants ressources, professeurs d’éducation physique, de musique, etc.</a:t>
            </a:r>
            <a:endParaRPr sz="1900" spc="-20" dirty="0">
              <a:solidFill>
                <a:srgbClr val="009044"/>
              </a:solidFill>
              <a:latin typeface="Frutiger LT Std 45 Light" panose="020B0402020204020204" pitchFamily="34" charset="0"/>
              <a:sym typeface="Arial"/>
            </a:endParaRPr>
          </a:p>
          <a:p>
            <a:pPr marL="457200" lvl="0" indent="-209550" algn="l" rtl="0">
              <a:lnSpc>
                <a:spcPct val="100000"/>
              </a:lnSpc>
              <a:spcBef>
                <a:spcPts val="0"/>
              </a:spcBef>
              <a:spcAft>
                <a:spcPts val="0"/>
              </a:spcAft>
              <a:buSzPts val="1500"/>
              <a:buFont typeface="Calibri"/>
              <a:buChar char="●"/>
            </a:pPr>
            <a:r>
              <a:rPr lang="fr-CA" sz="1900" dirty="0">
                <a:solidFill>
                  <a:srgbClr val="009044"/>
                </a:solidFill>
                <a:latin typeface="Frutiger LT Std 45 Light" panose="020B0402020204020204" pitchFamily="34" charset="0"/>
                <a:sym typeface="Arial"/>
              </a:rPr>
              <a:t>Des services de garde</a:t>
            </a:r>
            <a:endParaRPr sz="1900" dirty="0">
              <a:solidFill>
                <a:srgbClr val="009044"/>
              </a:solidFill>
              <a:latin typeface="Frutiger LT Std 45 Light" panose="020B0402020204020204" pitchFamily="34" charset="0"/>
              <a:sym typeface="Arial"/>
            </a:endParaRPr>
          </a:p>
          <a:p>
            <a:pPr marL="457200" lvl="0" indent="-209550" algn="l" rtl="0">
              <a:lnSpc>
                <a:spcPct val="100000"/>
              </a:lnSpc>
              <a:spcBef>
                <a:spcPts val="0"/>
              </a:spcBef>
              <a:spcAft>
                <a:spcPts val="0"/>
              </a:spcAft>
              <a:buSzPts val="1500"/>
              <a:buFont typeface="Calibri"/>
              <a:buChar char="●"/>
            </a:pPr>
            <a:r>
              <a:rPr lang="fr-CA" sz="1900" dirty="0">
                <a:solidFill>
                  <a:srgbClr val="009044"/>
                </a:solidFill>
                <a:latin typeface="Frutiger LT Std 45 Light" panose="020B0402020204020204" pitchFamily="34" charset="0"/>
                <a:sym typeface="Arial"/>
              </a:rPr>
              <a:t>Des conseillers de votre centre de services scolaire</a:t>
            </a:r>
            <a:endParaRPr sz="1900" dirty="0">
              <a:solidFill>
                <a:srgbClr val="009044"/>
              </a:solidFill>
              <a:latin typeface="Frutiger LT Std 45 Light" panose="020B0402020204020204" pitchFamily="34" charset="0"/>
              <a:sym typeface="Arial"/>
            </a:endParaRPr>
          </a:p>
          <a:p>
            <a:pPr indent="-209550">
              <a:lnSpc>
                <a:spcPct val="100000"/>
              </a:lnSpc>
              <a:spcBef>
                <a:spcPts val="0"/>
              </a:spcBef>
              <a:buSzPts val="1500"/>
              <a:buFont typeface="Calibri"/>
              <a:buChar char="●"/>
            </a:pPr>
            <a:r>
              <a:rPr lang="fr-CA" sz="1900" spc="-20" dirty="0">
                <a:solidFill>
                  <a:srgbClr val="009044"/>
                </a:solidFill>
                <a:latin typeface="Frutiger LT Std 45 Light" panose="020B0402020204020204" pitchFamily="34" charset="0"/>
                <a:sym typeface="Arial"/>
              </a:rPr>
              <a:t>Des membres du personnel de votre centre de services scolaire : orthophonistes, ergothérapeutes, enseignants d’anglais langue seconde</a:t>
            </a:r>
          </a:p>
          <a:p>
            <a:pPr indent="-209550">
              <a:lnSpc>
                <a:spcPct val="100000"/>
              </a:lnSpc>
              <a:spcBef>
                <a:spcPts val="0"/>
              </a:spcBef>
              <a:buSzPts val="1500"/>
              <a:buFont typeface="Calibri"/>
              <a:buChar char="●"/>
            </a:pPr>
            <a:endParaRPr lang="fr-CA" sz="1900" spc="-20" dirty="0">
              <a:solidFill>
                <a:srgbClr val="009044"/>
              </a:solidFill>
              <a:latin typeface="Frutiger LT Std 45 Light" panose="020B0402020204020204" pitchFamily="34" charset="0"/>
            </a:endParaRPr>
          </a:p>
          <a:p>
            <a:pPr indent="-209550">
              <a:lnSpc>
                <a:spcPct val="100000"/>
              </a:lnSpc>
              <a:spcBef>
                <a:spcPts val="0"/>
              </a:spcBef>
              <a:buSzPts val="1500"/>
              <a:buFont typeface="Calibri"/>
              <a:buChar char="●"/>
            </a:pPr>
            <a:endParaRPr lang="fr-CA" sz="1900" spc="-20" dirty="0">
              <a:solidFill>
                <a:srgbClr val="009044"/>
              </a:solidFill>
              <a:latin typeface="Frutiger LT Std 45 Light" panose="020B0402020204020204" pitchFamily="34" charset="0"/>
            </a:endParaRPr>
          </a:p>
          <a:p>
            <a:pPr indent="-209550">
              <a:lnSpc>
                <a:spcPct val="100000"/>
              </a:lnSpc>
              <a:spcBef>
                <a:spcPts val="0"/>
              </a:spcBef>
              <a:buSzPts val="1500"/>
              <a:buFont typeface="Calibri"/>
              <a:buChar char="●"/>
            </a:pPr>
            <a:endParaRPr lang="fr-CA" sz="1900" spc="-20" dirty="0">
              <a:solidFill>
                <a:srgbClr val="009044"/>
              </a:solidFill>
              <a:latin typeface="Frutiger LT Std 45 Light" panose="020B0402020204020204" pitchFamily="34" charset="0"/>
            </a:endParaRPr>
          </a:p>
          <a:p>
            <a:pPr indent="-209550">
              <a:lnSpc>
                <a:spcPct val="100000"/>
              </a:lnSpc>
              <a:spcBef>
                <a:spcPts val="0"/>
              </a:spcBef>
              <a:buSzPts val="1500"/>
              <a:buFont typeface="Calibri"/>
              <a:buChar char="●"/>
            </a:pPr>
            <a:endParaRPr lang="fr-CA" sz="1900" spc="-20" dirty="0">
              <a:solidFill>
                <a:srgbClr val="009044"/>
              </a:solidFill>
              <a:latin typeface="Frutiger LT Std 45 Light" panose="020B0402020204020204" pitchFamily="34" charset="0"/>
              <a:sym typeface="Arial"/>
            </a:endParaRPr>
          </a:p>
          <a:p>
            <a:pPr indent="-209550">
              <a:lnSpc>
                <a:spcPct val="100000"/>
              </a:lnSpc>
              <a:spcBef>
                <a:spcPts val="0"/>
              </a:spcBef>
              <a:buSzPts val="1500"/>
              <a:buFont typeface="Calibri"/>
              <a:buChar char="●"/>
            </a:pPr>
            <a:endParaRPr lang="fr-CA" sz="1900" spc="-20" dirty="0">
              <a:solidFill>
                <a:srgbClr val="009044"/>
              </a:solidFill>
              <a:latin typeface="Frutiger LT Std 45 Light" panose="020B0402020204020204" pitchFamily="34" charset="0"/>
            </a:endParaRPr>
          </a:p>
          <a:p>
            <a:pPr indent="-209550">
              <a:lnSpc>
                <a:spcPct val="100000"/>
              </a:lnSpc>
              <a:spcBef>
                <a:spcPts val="0"/>
              </a:spcBef>
              <a:buSzPts val="1500"/>
              <a:buFont typeface="Calibri"/>
              <a:buChar char="●"/>
            </a:pPr>
            <a:endParaRPr lang="fr-CA" sz="1900" spc="-20" dirty="0">
              <a:solidFill>
                <a:srgbClr val="009044"/>
              </a:solidFill>
              <a:latin typeface="Frutiger LT Std 45 Light" panose="020B0402020204020204" pitchFamily="34" charset="0"/>
              <a:sym typeface="Arial"/>
            </a:endParaRPr>
          </a:p>
          <a:p>
            <a:pPr indent="-209550">
              <a:lnSpc>
                <a:spcPct val="100000"/>
              </a:lnSpc>
              <a:spcBef>
                <a:spcPts val="0"/>
              </a:spcBef>
              <a:buSzPts val="1500"/>
              <a:buFont typeface="Calibri"/>
              <a:buChar char="●"/>
            </a:pPr>
            <a:endParaRPr lang="fr-CA" sz="1900" spc="-20" dirty="0">
              <a:solidFill>
                <a:srgbClr val="009044"/>
              </a:solidFill>
              <a:latin typeface="Frutiger LT Std 45 Light" panose="020B0402020204020204" pitchFamily="34" charset="0"/>
            </a:endParaRPr>
          </a:p>
          <a:p>
            <a:pPr indent="-209550">
              <a:lnSpc>
                <a:spcPct val="100000"/>
              </a:lnSpc>
              <a:spcBef>
                <a:spcPts val="0"/>
              </a:spcBef>
              <a:buSzPts val="1500"/>
              <a:buFont typeface="Calibri"/>
              <a:buChar char="●"/>
            </a:pPr>
            <a:endParaRPr lang="fr-CA" sz="1900" spc="-20" dirty="0">
              <a:solidFill>
                <a:srgbClr val="009044"/>
              </a:solidFill>
              <a:latin typeface="Frutiger LT Std 45 Light" panose="020B0402020204020204" pitchFamily="34" charset="0"/>
              <a:sym typeface="Arial"/>
            </a:endParaRPr>
          </a:p>
          <a:p>
            <a:pPr indent="-209550">
              <a:lnSpc>
                <a:spcPct val="100000"/>
              </a:lnSpc>
              <a:spcBef>
                <a:spcPts val="0"/>
              </a:spcBef>
              <a:buSzPts val="1500"/>
              <a:buFont typeface="Calibri"/>
              <a:buChar char="●"/>
            </a:pPr>
            <a:endParaRPr lang="fr-CA" sz="1900" spc="-20" dirty="0">
              <a:solidFill>
                <a:srgbClr val="009044"/>
              </a:solidFill>
              <a:latin typeface="Frutiger LT Std 45 Light" panose="020B0402020204020204" pitchFamily="34" charset="0"/>
            </a:endParaRPr>
          </a:p>
          <a:p>
            <a:pPr indent="-209550">
              <a:lnSpc>
                <a:spcPct val="100000"/>
              </a:lnSpc>
              <a:spcBef>
                <a:spcPts val="0"/>
              </a:spcBef>
              <a:buSzPts val="1500"/>
              <a:buFont typeface="Calibri"/>
              <a:buChar char="●"/>
            </a:pPr>
            <a:endParaRPr lang="fr-CA" sz="1900" spc="-20" dirty="0">
              <a:solidFill>
                <a:srgbClr val="009044"/>
              </a:solidFill>
              <a:latin typeface="Frutiger LT Std 45 Light" panose="020B0402020204020204" pitchFamily="34" charset="0"/>
              <a:sym typeface="Arial"/>
            </a:endParaRPr>
          </a:p>
          <a:p>
            <a:pPr indent="-209550">
              <a:lnSpc>
                <a:spcPct val="100000"/>
              </a:lnSpc>
              <a:spcBef>
                <a:spcPts val="0"/>
              </a:spcBef>
              <a:buSzPts val="1500"/>
              <a:buFont typeface="Calibri"/>
              <a:buChar char="●"/>
            </a:pPr>
            <a:endParaRPr lang="fr-CA" sz="1900" spc="-20" dirty="0">
              <a:solidFill>
                <a:srgbClr val="009044"/>
              </a:solidFill>
              <a:latin typeface="Frutiger LT Std 45 Light" panose="020B0402020204020204" pitchFamily="34" charset="0"/>
            </a:endParaRPr>
          </a:p>
          <a:p>
            <a:pPr indent="-209550">
              <a:lnSpc>
                <a:spcPct val="100000"/>
              </a:lnSpc>
              <a:spcBef>
                <a:spcPts val="0"/>
              </a:spcBef>
              <a:buSzPts val="1500"/>
              <a:buFont typeface="Calibri"/>
              <a:buChar char="●"/>
            </a:pPr>
            <a:endParaRPr lang="fr-CA" sz="1900" spc="-20" dirty="0">
              <a:solidFill>
                <a:srgbClr val="009044"/>
              </a:solidFill>
              <a:latin typeface="Frutiger LT Std 45 Light" panose="020B0402020204020204" pitchFamily="34" charset="0"/>
              <a:sym typeface="Arial"/>
            </a:endParaRPr>
          </a:p>
          <a:p>
            <a:pPr marL="457200" lvl="0" indent="-209550" algn="l" rtl="0">
              <a:lnSpc>
                <a:spcPct val="100000"/>
              </a:lnSpc>
              <a:spcBef>
                <a:spcPts val="0"/>
              </a:spcBef>
              <a:spcAft>
                <a:spcPts val="0"/>
              </a:spcAft>
              <a:buSzPts val="1500"/>
              <a:buFont typeface="Calibri"/>
              <a:buChar char="●"/>
            </a:pPr>
            <a:r>
              <a:rPr lang="fr-CA" sz="1900" dirty="0">
                <a:solidFill>
                  <a:srgbClr val="009044"/>
                </a:solidFill>
                <a:latin typeface="Frutiger LT Std 45 Light" panose="020B0402020204020204" pitchFamily="34" charset="0"/>
                <a:sym typeface="Arial"/>
                <a:extLst>
                  <a:ext uri="http://customooxmlschemas.google.com/">
                    <go:slidesCustomData xmlns="" xmlns:go="http://customooxmlschemas.google.com/" xmlns:ahyp="http://schemas.microsoft.com/office/drawing/2018/hyperlinkcolor" xmlns:c="http://schemas.openxmlformats.org/drawingml/2006/chart" xmlns:com="http://schemas.openxmlformats.org/drawingml/2006/compatibility" xmlns:dgm="http://schemas.openxmlformats.org/drawingml/2006/diagram" xmlns:mc="http://schemas.openxmlformats.org/markup-compatibility/2006" xmlns:mv="urn:schemas-microsoft-com:mac:vml" xmlns:o="urn:schemas-microsoft-com:office:office" xmlns:p14="http://schemas.microsoft.com/office/powerpoint/2010/main" xmlns:p15="http://schemas.microsoft.com/office/powerpoint/2012/main" xmlns:pvml="urn:schemas-microsoft-com:office:powerpoint" xmlns:v="urn:schemas-microsoft-com:vml" textRoundtripDataId="0"/>
                  </a:ext>
                </a:extLst>
              </a:rPr>
              <a:t>Des partenaires communautaires</a:t>
            </a:r>
            <a:endParaRPr sz="1900" dirty="0">
              <a:solidFill>
                <a:srgbClr val="009044"/>
              </a:solidFill>
              <a:latin typeface="Frutiger LT Std 45 Light" panose="020B0402020204020204" pitchFamily="34" charset="0"/>
              <a:sym typeface="Arial"/>
            </a:endParaRPr>
          </a:p>
          <a:p>
            <a:pPr marL="457200" lvl="0" indent="-209550" algn="l" rtl="0">
              <a:lnSpc>
                <a:spcPct val="100000"/>
              </a:lnSpc>
              <a:spcBef>
                <a:spcPts val="0"/>
              </a:spcBef>
              <a:spcAft>
                <a:spcPts val="0"/>
              </a:spcAft>
              <a:buSzPts val="1500"/>
              <a:buFont typeface="Calibri"/>
              <a:buChar char="●"/>
            </a:pPr>
            <a:r>
              <a:rPr lang="fr-CA" sz="1900" dirty="0">
                <a:solidFill>
                  <a:srgbClr val="009044"/>
                </a:solidFill>
                <a:latin typeface="Frutiger LT Std 45 Light" panose="020B0402020204020204" pitchFamily="34" charset="0"/>
                <a:sym typeface="Arial"/>
              </a:rPr>
              <a:t>Des aînés et des membres de la </a:t>
            </a:r>
            <a:br>
              <a:rPr lang="fr-CA" sz="1900" dirty="0">
                <a:solidFill>
                  <a:srgbClr val="009044"/>
                </a:solidFill>
                <a:latin typeface="Frutiger LT Std 45 Light" panose="020B0402020204020204" pitchFamily="34" charset="0"/>
                <a:sym typeface="Arial"/>
              </a:rPr>
            </a:br>
            <a:r>
              <a:rPr lang="fr-CA" sz="1900" dirty="0">
                <a:solidFill>
                  <a:srgbClr val="009044"/>
                </a:solidFill>
                <a:latin typeface="Frutiger LT Std 45 Light" panose="020B0402020204020204" pitchFamily="34" charset="0"/>
                <a:sym typeface="Arial"/>
              </a:rPr>
              <a:t>communauté culturelle</a:t>
            </a:r>
            <a:endParaRPr sz="1900" dirty="0">
              <a:solidFill>
                <a:srgbClr val="009044"/>
              </a:solidFill>
              <a:latin typeface="Frutiger LT Std 45 Light" panose="020B0402020204020204" pitchFamily="34" charset="0"/>
              <a:sym typeface="Arial"/>
            </a:endParaRPr>
          </a:p>
          <a:p>
            <a:pPr marL="457200" lvl="0" indent="-209550" algn="l" rtl="0">
              <a:lnSpc>
                <a:spcPct val="100000"/>
              </a:lnSpc>
              <a:spcBef>
                <a:spcPts val="0"/>
              </a:spcBef>
              <a:spcAft>
                <a:spcPts val="0"/>
              </a:spcAft>
              <a:buSzPts val="1500"/>
              <a:buFont typeface="Calibri"/>
              <a:buChar char="●"/>
            </a:pPr>
            <a:r>
              <a:rPr lang="fr-CA" sz="1900" dirty="0">
                <a:solidFill>
                  <a:srgbClr val="009044"/>
                </a:solidFill>
                <a:latin typeface="Frutiger LT Std 45 Light" panose="020B0402020204020204" pitchFamily="34" charset="0"/>
                <a:sym typeface="Arial"/>
              </a:rPr>
              <a:t>Des bénévoles</a:t>
            </a:r>
            <a:endParaRPr sz="1900" dirty="0">
              <a:solidFill>
                <a:srgbClr val="009044"/>
              </a:solidFill>
              <a:latin typeface="Frutiger LT Std 45 Light" panose="020B0402020204020204" pitchFamily="34" charset="0"/>
              <a:sym typeface="Arial"/>
            </a:endParaRPr>
          </a:p>
          <a:p>
            <a:pPr marL="457200" lvl="0" indent="-209550" algn="l" rtl="0">
              <a:lnSpc>
                <a:spcPct val="100000"/>
              </a:lnSpc>
              <a:spcBef>
                <a:spcPts val="0"/>
              </a:spcBef>
              <a:spcAft>
                <a:spcPts val="0"/>
              </a:spcAft>
              <a:buSzPts val="1500"/>
              <a:buFont typeface="Calibri"/>
              <a:buChar char="●"/>
            </a:pPr>
            <a:r>
              <a:rPr lang="fr-CA" sz="1900" dirty="0">
                <a:solidFill>
                  <a:srgbClr val="009044"/>
                </a:solidFill>
                <a:latin typeface="Frutiger LT Std 45 Light" panose="020B0402020204020204" pitchFamily="34" charset="0"/>
                <a:sym typeface="Arial"/>
              </a:rPr>
              <a:t>Des membres du comité de parents</a:t>
            </a:r>
            <a:endParaRPr sz="1900" dirty="0">
              <a:solidFill>
                <a:srgbClr val="009044"/>
              </a:solidFill>
              <a:latin typeface="Frutiger LT Std 45 Light" panose="020B0402020204020204" pitchFamily="34" charset="0"/>
              <a:sym typeface="Arial"/>
            </a:endParaRPr>
          </a:p>
          <a:p>
            <a:pPr marL="457200" lvl="0" indent="-209550" algn="l" rtl="0">
              <a:lnSpc>
                <a:spcPct val="100000"/>
              </a:lnSpc>
              <a:spcBef>
                <a:spcPts val="0"/>
              </a:spcBef>
              <a:spcAft>
                <a:spcPts val="0"/>
              </a:spcAft>
              <a:buSzPts val="1500"/>
              <a:buFont typeface="Calibri"/>
              <a:buChar char="●"/>
            </a:pPr>
            <a:r>
              <a:rPr lang="fr-CA" sz="1900" dirty="0">
                <a:solidFill>
                  <a:srgbClr val="009044"/>
                </a:solidFill>
                <a:latin typeface="Frutiger LT Std 45 Light" panose="020B0402020204020204" pitchFamily="34" charset="0"/>
                <a:sym typeface="Arial"/>
              </a:rPr>
              <a:t>Des élèves plus âgés</a:t>
            </a:r>
            <a:endParaRPr sz="1900" dirty="0">
              <a:solidFill>
                <a:srgbClr val="009044"/>
              </a:solidFill>
              <a:latin typeface="Frutiger LT Std 45 Light" panose="020B0402020204020204" pitchFamily="34" charset="0"/>
              <a:sym typeface="Arial"/>
            </a:endParaRPr>
          </a:p>
        </p:txBody>
      </p:sp>
      <p:pic>
        <p:nvPicPr>
          <p:cNvPr id="343" name="Google Shape;343;ga90a5bc6cd_0_0"/>
          <p:cNvPicPr preferRelativeResize="0">
            <a:picLocks noGrp="1"/>
          </p:cNvPicPr>
          <p:nvPr>
            <p:ph type="body" idx="2"/>
          </p:nvPr>
        </p:nvPicPr>
        <p:blipFill rotWithShape="1">
          <a:blip r:embed="rId4">
            <a:alphaModFix/>
          </a:blip>
          <a:stretch/>
        </p:blipFill>
        <p:spPr>
          <a:xfrm rot="10800000">
            <a:off x="6753137" y="629174"/>
            <a:ext cx="4169327" cy="2978092"/>
          </a:xfrm>
          <a:prstGeom prst="rect">
            <a:avLst/>
          </a:prstGeom>
          <a:noFill/>
          <a:ln w="28575" cap="sq" cmpd="sng">
            <a:solidFill>
              <a:srgbClr val="6A89BC"/>
            </a:solidFill>
            <a:prstDash val="solid"/>
            <a:miter lim="800000"/>
            <a:headEnd type="none" w="sm" len="sm"/>
            <a:tailEnd type="none" w="sm" len="sm"/>
          </a:ln>
        </p:spPr>
      </p:pic>
      <p:sp>
        <p:nvSpPr>
          <p:cNvPr id="342" name="Google Shape;342;ga90a5bc6cd_0_0"/>
          <p:cNvSpPr txBox="1">
            <a:spLocks noGrp="1"/>
          </p:cNvSpPr>
          <p:nvPr>
            <p:ph type="body" idx="4294967295"/>
          </p:nvPr>
        </p:nvSpPr>
        <p:spPr>
          <a:xfrm>
            <a:off x="512785" y="223649"/>
            <a:ext cx="11260138" cy="955675"/>
          </a:xfrm>
          <a:prstGeom prst="rect">
            <a:avLst/>
          </a:prstGeom>
          <a:noFill/>
          <a:ln>
            <a:noFill/>
          </a:ln>
        </p:spPr>
        <p:txBody>
          <a:bodyPr spcFirstLastPara="1" wrap="square" lIns="91425" tIns="45700" rIns="91425" bIns="45700" rtlCol="0" anchor="ctr" anchorCtr="0">
            <a:noAutofit/>
          </a:bodyPr>
          <a:lstStyle/>
          <a:p>
            <a:pPr marL="0" lvl="0" indent="0" algn="l" rtl="0">
              <a:lnSpc>
                <a:spcPct val="90000"/>
              </a:lnSpc>
              <a:spcBef>
                <a:spcPts val="0"/>
              </a:spcBef>
              <a:spcAft>
                <a:spcPts val="0"/>
              </a:spcAft>
              <a:buSzPts val="4400"/>
              <a:buNone/>
            </a:pPr>
            <a:r>
              <a:rPr lang="fr-CA" sz="4000" b="1" dirty="0">
                <a:solidFill>
                  <a:schemeClr val="tx1"/>
                </a:solidFill>
                <a:latin typeface="Frutiger LT Std 45 Light" panose="020B0402020204020204" pitchFamily="34" charset="0"/>
                <a:sym typeface="Arial"/>
              </a:rPr>
              <a:t>L’équipe</a:t>
            </a:r>
            <a:endParaRPr sz="4000" b="1" dirty="0">
              <a:solidFill>
                <a:schemeClr val="tx1"/>
              </a:solidFill>
              <a:latin typeface="Frutiger LT Std 45 Light" panose="020B0402020204020204" pitchFamily="34" charset="0"/>
              <a:sym typeface="Arial"/>
            </a:endParaRPr>
          </a:p>
        </p:txBody>
      </p:sp>
    </p:spTree>
    <p:custDataLst>
      <p:tags r:id="rId1"/>
    </p:custDataLst>
    <p:extLst>
      <p:ext uri="{BB962C8B-B14F-4D97-AF65-F5344CB8AC3E}">
        <p14:creationId xmlns:p14="http://schemas.microsoft.com/office/powerpoint/2010/main" val="11647632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23"/>
          <p:cNvSpPr txBox="1">
            <a:spLocks noGrp="1"/>
          </p:cNvSpPr>
          <p:nvPr>
            <p:ph type="body" idx="1"/>
          </p:nvPr>
        </p:nvSpPr>
        <p:spPr>
          <a:xfrm>
            <a:off x="446325" y="1378689"/>
            <a:ext cx="8113064" cy="3847988"/>
          </a:xfrm>
          <a:prstGeom prst="rect">
            <a:avLst/>
          </a:prstGeom>
          <a:noFill/>
          <a:ln>
            <a:noFill/>
          </a:ln>
        </p:spPr>
        <p:txBody>
          <a:bodyPr spcFirstLastPara="1" wrap="square" lIns="91425" tIns="45700" rIns="91425" bIns="45700" rtlCol="0" anchor="t" anchorCtr="0">
            <a:noAutofit/>
          </a:bodyPr>
          <a:lstStyle/>
          <a:p>
            <a:pPr marL="0" lvl="0" indent="0" algn="l" rtl="0">
              <a:lnSpc>
                <a:spcPct val="90000"/>
              </a:lnSpc>
              <a:spcBef>
                <a:spcPts val="0"/>
              </a:spcBef>
              <a:spcAft>
                <a:spcPts val="0"/>
              </a:spcAft>
              <a:buClr>
                <a:schemeClr val="dk1"/>
              </a:buClr>
              <a:buSzPts val="2400"/>
              <a:buNone/>
            </a:pPr>
            <a:endParaRPr dirty="0">
              <a:latin typeface="Frutiger LT Std 45 Light" panose="020B0402020204020204" pitchFamily="34" charset="0"/>
              <a:sym typeface="Arial"/>
            </a:endParaRPr>
          </a:p>
          <a:p>
            <a:pPr marL="342900" lvl="0" indent="-323850" rtl="0">
              <a:buSzPts val="2400"/>
            </a:pPr>
            <a:r>
              <a:rPr lang="fr-CA" sz="2200" dirty="0">
                <a:latin typeface="Frutiger LT Std 45 Light" panose="020B0402020204020204" pitchFamily="34" charset="0"/>
              </a:rPr>
              <a:t>Imprimez et distribuez les cartes d’invitation, ou envoyez-les par courriel, et faites un rappel quelque temps avant la séance. </a:t>
            </a:r>
          </a:p>
          <a:p>
            <a:pPr marL="342900" lvl="0" indent="-323850" rtl="0">
              <a:buSzPts val="2400"/>
            </a:pPr>
            <a:r>
              <a:rPr lang="fr-CA" sz="2200" dirty="0">
                <a:latin typeface="Frutiger LT Std 45 Light" panose="020B0402020204020204" pitchFamily="34" charset="0"/>
              </a:rPr>
              <a:t>Publiez l’invitation sur le site Web de l’école.</a:t>
            </a:r>
          </a:p>
          <a:p>
            <a:pPr marL="342900" lvl="0" indent="-323850" rtl="0">
              <a:buSzPts val="2400"/>
            </a:pPr>
            <a:r>
              <a:rPr lang="fr-CA" sz="2200" dirty="0">
                <a:latin typeface="Frutiger LT Std 45 Light" panose="020B0402020204020204" pitchFamily="34" charset="0"/>
              </a:rPr>
              <a:t>Inscrivez la date dans les calendriers scolaires et les bulletins d’information, et sur les affiches de l’école.</a:t>
            </a:r>
          </a:p>
          <a:p>
            <a:pPr marL="342900" lvl="0" indent="-323850" rtl="0">
              <a:buSzPts val="2400"/>
            </a:pPr>
            <a:r>
              <a:rPr lang="fr-CA" sz="2200" dirty="0">
                <a:latin typeface="Frutiger LT Std 45 Light" panose="020B0402020204020204" pitchFamily="34" charset="0"/>
              </a:rPr>
              <a:t>Demandez aux partenaires communautaires d’annoncer </a:t>
            </a:r>
            <a:br>
              <a:rPr lang="fr-CA" sz="2200" dirty="0">
                <a:latin typeface="Frutiger LT Std 45 Light" panose="020B0402020204020204" pitchFamily="34" charset="0"/>
              </a:rPr>
            </a:br>
            <a:r>
              <a:rPr lang="fr-CA" sz="2200" dirty="0">
                <a:latin typeface="Frutiger LT Std 45 Light" panose="020B0402020204020204" pitchFamily="34" charset="0"/>
              </a:rPr>
              <a:t>les séances. </a:t>
            </a:r>
          </a:p>
          <a:p>
            <a:pPr marL="342900" lvl="0" indent="-323850" rtl="0">
              <a:buSzPts val="2400"/>
            </a:pPr>
            <a:r>
              <a:rPr lang="fr-CA" sz="2200" dirty="0">
                <a:latin typeface="Frutiger LT Std 45 Light" panose="020B0402020204020204" pitchFamily="34" charset="0"/>
              </a:rPr>
              <a:t>Appelez les familles quelques jours avant la séance</a:t>
            </a:r>
          </a:p>
        </p:txBody>
      </p:sp>
      <p:sp>
        <p:nvSpPr>
          <p:cNvPr id="349" name="Google Shape;349;p23"/>
          <p:cNvSpPr txBox="1">
            <a:spLocks noGrp="1"/>
          </p:cNvSpPr>
          <p:nvPr>
            <p:ph type="body" idx="2"/>
          </p:nvPr>
        </p:nvSpPr>
        <p:spPr>
          <a:xfrm>
            <a:off x="656050" y="437785"/>
            <a:ext cx="11259900" cy="1030800"/>
          </a:xfrm>
          <a:prstGeom prst="rect">
            <a:avLst/>
          </a:prstGeom>
          <a:noFill/>
          <a:ln>
            <a:noFill/>
          </a:ln>
        </p:spPr>
        <p:txBody>
          <a:bodyPr spcFirstLastPara="1" wrap="square" lIns="91425" tIns="45700" rIns="91425" bIns="45700" rtlCol="0" anchor="ctr" anchorCtr="0">
            <a:noAutofit/>
          </a:bodyPr>
          <a:lstStyle/>
          <a:p>
            <a:pPr marL="0" lvl="0" indent="0" algn="l" rtl="0">
              <a:lnSpc>
                <a:spcPct val="90000"/>
              </a:lnSpc>
              <a:spcBef>
                <a:spcPts val="0"/>
              </a:spcBef>
              <a:spcAft>
                <a:spcPts val="0"/>
              </a:spcAft>
              <a:buClr>
                <a:schemeClr val="lt1"/>
              </a:buClr>
              <a:buSzPts val="4400"/>
              <a:buNone/>
            </a:pPr>
            <a:r>
              <a:rPr lang="fr-CA" sz="4000" dirty="0">
                <a:solidFill>
                  <a:schemeClr val="tx1"/>
                </a:solidFill>
                <a:latin typeface="Frutiger LT Std 45 Light" panose="020B0402020204020204" pitchFamily="34" charset="0"/>
                <a:sym typeface="Arial"/>
              </a:rPr>
              <a:t>Communication</a:t>
            </a:r>
            <a:endParaRPr sz="4000" dirty="0">
              <a:solidFill>
                <a:schemeClr val="tx1"/>
              </a:solidFill>
              <a:latin typeface="Frutiger LT Std 45 Light" panose="020B0402020204020204" pitchFamily="34" charset="0"/>
              <a:sym typeface="Arial"/>
            </a:endParaRPr>
          </a:p>
        </p:txBody>
      </p:sp>
      <p:sp>
        <p:nvSpPr>
          <p:cNvPr id="5" name="Google Shape;348;p23"/>
          <p:cNvSpPr txBox="1">
            <a:spLocks/>
          </p:cNvSpPr>
          <p:nvPr/>
        </p:nvSpPr>
        <p:spPr>
          <a:xfrm>
            <a:off x="886696" y="5231981"/>
            <a:ext cx="6737688" cy="911244"/>
          </a:xfrm>
          <a:prstGeom prst="rect">
            <a:avLst/>
          </a:prstGeom>
          <a:noFill/>
          <a:ln>
            <a:noFill/>
          </a:ln>
        </p:spPr>
        <p:txBody>
          <a:bodyPr spcFirstLastPara="1" wrap="square" lIns="91425" tIns="45700" rIns="91425" bIns="45700" rtlCol="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ctr" rtl="0">
              <a:buClr>
                <a:srgbClr val="000000"/>
              </a:buClr>
              <a:buSzPts val="2200"/>
              <a:buFont typeface="Arial"/>
              <a:buNone/>
            </a:pPr>
            <a:r>
              <a:rPr lang="fr-CA" sz="2300" b="1" dirty="0">
                <a:solidFill>
                  <a:srgbClr val="000000"/>
                </a:solidFill>
                <a:highlight>
                  <a:srgbClr val="FFFFFF"/>
                </a:highlight>
              </a:rPr>
              <a:t>Comment allez-vous encourager </a:t>
            </a:r>
            <a:br>
              <a:rPr lang="fr-CA" sz="2300" b="1" dirty="0">
                <a:solidFill>
                  <a:srgbClr val="000000"/>
                </a:solidFill>
                <a:highlight>
                  <a:srgbClr val="FFFFFF"/>
                </a:highlight>
              </a:rPr>
            </a:br>
            <a:r>
              <a:rPr lang="fr-CA" sz="2300" b="1" dirty="0">
                <a:solidFill>
                  <a:srgbClr val="000000"/>
                </a:solidFill>
                <a:highlight>
                  <a:srgbClr val="FFFFFF"/>
                </a:highlight>
              </a:rPr>
              <a:t>les familles à participer?</a:t>
            </a:r>
            <a:endParaRPr lang="en-CA" sz="2700" dirty="0">
              <a:solidFill>
                <a:srgbClr val="000000"/>
              </a:solidFill>
              <a:highlight>
                <a:srgbClr val="FFFFFF"/>
              </a:highlight>
            </a:endParaRPr>
          </a:p>
        </p:txBody>
      </p:sp>
      <p:pic>
        <p:nvPicPr>
          <p:cNvPr id="2" name="Picture 1"/>
          <p:cNvPicPr>
            <a:picLocks noChangeAspect="1"/>
          </p:cNvPicPr>
          <p:nvPr/>
        </p:nvPicPr>
        <p:blipFill>
          <a:blip r:embed="rId4"/>
          <a:srcRect/>
          <a:stretch/>
        </p:blipFill>
        <p:spPr>
          <a:xfrm>
            <a:off x="8664108" y="1390766"/>
            <a:ext cx="3042117" cy="4295039"/>
          </a:xfrm>
          <a:prstGeom prst="rect">
            <a:avLst/>
          </a:prstGeom>
          <a:ln w="28575">
            <a:solidFill>
              <a:srgbClr val="6A89BC"/>
            </a:solidFill>
          </a:ln>
        </p:spPr>
      </p:pic>
    </p:spTree>
    <p:custDataLst>
      <p:tags r:id="rId1"/>
    </p:custDataLst>
    <p:extLst>
      <p:ext uri="{BB962C8B-B14F-4D97-AF65-F5344CB8AC3E}">
        <p14:creationId xmlns:p14="http://schemas.microsoft.com/office/powerpoint/2010/main" val="14865833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32"/>
          <p:cNvSpPr txBox="1">
            <a:spLocks noGrp="1"/>
          </p:cNvSpPr>
          <p:nvPr>
            <p:ph type="body" idx="1"/>
          </p:nvPr>
        </p:nvSpPr>
        <p:spPr>
          <a:xfrm>
            <a:off x="237411" y="1372740"/>
            <a:ext cx="4384216" cy="4697400"/>
          </a:xfrm>
          <a:prstGeom prst="rect">
            <a:avLst/>
          </a:prstGeom>
          <a:noFill/>
          <a:ln>
            <a:noFill/>
          </a:ln>
        </p:spPr>
        <p:txBody>
          <a:bodyPr spcFirstLastPara="1" wrap="square" lIns="91425" tIns="45700" rIns="91425" bIns="45700" rtlCol="0" anchor="t" anchorCtr="0">
            <a:normAutofit/>
          </a:bodyPr>
          <a:lstStyle/>
          <a:p>
            <a:pPr marL="228588" lvl="0" indent="0" rtl="0">
              <a:lnSpc>
                <a:spcPct val="90000"/>
              </a:lnSpc>
              <a:spcBef>
                <a:spcPts val="0"/>
              </a:spcBef>
              <a:spcAft>
                <a:spcPts val="0"/>
              </a:spcAft>
              <a:buSzPts val="1800"/>
              <a:buNone/>
            </a:pPr>
            <a:endParaRPr sz="2200" dirty="0">
              <a:latin typeface="Frutiger LT Std 45 Light" panose="020B0402020204020204" pitchFamily="34" charset="0"/>
              <a:sym typeface="Arial"/>
            </a:endParaRPr>
          </a:p>
          <a:p>
            <a:pPr marL="228588" lvl="0" indent="-222238" rtl="0">
              <a:lnSpc>
                <a:spcPct val="90000"/>
              </a:lnSpc>
              <a:spcBef>
                <a:spcPts val="1000"/>
              </a:spcBef>
              <a:spcAft>
                <a:spcPts val="0"/>
              </a:spcAft>
              <a:buClr>
                <a:srgbClr val="000000"/>
              </a:buClr>
              <a:buSzPts val="1900"/>
              <a:buChar char="●"/>
            </a:pPr>
            <a:r>
              <a:rPr lang="fr-CA" sz="2200" dirty="0">
                <a:solidFill>
                  <a:srgbClr val="000000"/>
                </a:solidFill>
                <a:latin typeface="Frutiger LT Std 45 Light" panose="020B0402020204020204" pitchFamily="34" charset="0"/>
                <a:sym typeface="Arial"/>
              </a:rPr>
              <a:t>Invitations imprimables et numériques, offertes en </a:t>
            </a:r>
            <a:br>
              <a:rPr lang="fr-CA" sz="2200" dirty="0">
                <a:solidFill>
                  <a:srgbClr val="000000"/>
                </a:solidFill>
                <a:latin typeface="Frutiger LT Std 45 Light" panose="020B0402020204020204" pitchFamily="34" charset="0"/>
                <a:sym typeface="Arial"/>
              </a:rPr>
            </a:br>
            <a:r>
              <a:rPr lang="fr-CA" sz="2200" dirty="0">
                <a:solidFill>
                  <a:srgbClr val="000000"/>
                </a:solidFill>
                <a:latin typeface="Frutiger LT Std 45 Light" panose="020B0402020204020204" pitchFamily="34" charset="0"/>
                <a:sym typeface="Arial"/>
              </a:rPr>
              <a:t>anglais et en français</a:t>
            </a:r>
            <a:endParaRPr lang="en-US" sz="2200" dirty="0">
              <a:solidFill>
                <a:srgbClr val="000000"/>
              </a:solidFill>
              <a:latin typeface="Frutiger LT Std 45 Light" panose="020B0402020204020204" pitchFamily="34" charset="0"/>
            </a:endParaRPr>
          </a:p>
          <a:p>
            <a:pPr marL="1142944" lvl="0" indent="0" rtl="0">
              <a:lnSpc>
                <a:spcPct val="90000"/>
              </a:lnSpc>
              <a:spcBef>
                <a:spcPts val="500"/>
              </a:spcBef>
              <a:spcAft>
                <a:spcPts val="0"/>
              </a:spcAft>
              <a:buSzPts val="1800"/>
              <a:buNone/>
            </a:pPr>
            <a:endParaRPr sz="2200" dirty="0">
              <a:solidFill>
                <a:srgbClr val="000000"/>
              </a:solidFill>
              <a:latin typeface="Frutiger LT Std 45 Light" panose="020B0402020204020204" pitchFamily="34" charset="0"/>
              <a:sym typeface="Arial"/>
            </a:endParaRPr>
          </a:p>
          <a:p>
            <a:pPr marL="228588" lvl="0" indent="-228588" rtl="0">
              <a:lnSpc>
                <a:spcPct val="90000"/>
              </a:lnSpc>
              <a:spcBef>
                <a:spcPts val="0"/>
              </a:spcBef>
              <a:spcAft>
                <a:spcPts val="0"/>
              </a:spcAft>
              <a:buClr>
                <a:srgbClr val="000000"/>
              </a:buClr>
              <a:buSzPts val="1900"/>
              <a:buChar char="●"/>
            </a:pPr>
            <a:r>
              <a:rPr lang="fr-CA" sz="2200" dirty="0">
                <a:solidFill>
                  <a:srgbClr val="000000"/>
                </a:solidFill>
                <a:latin typeface="Frutiger LT Std 45 Light" panose="020B0402020204020204" pitchFamily="34" charset="0"/>
                <a:sym typeface="Arial"/>
              </a:rPr>
              <a:t>Affiches publicitaires</a:t>
            </a:r>
            <a:endParaRPr sz="2200" dirty="0">
              <a:solidFill>
                <a:srgbClr val="000000"/>
              </a:solidFill>
              <a:latin typeface="Frutiger LT Std 45 Light" panose="020B0402020204020204" pitchFamily="34" charset="0"/>
              <a:sym typeface="Arial"/>
            </a:endParaRPr>
          </a:p>
          <a:p>
            <a:pPr marL="228588" lvl="0" indent="0" rtl="0">
              <a:lnSpc>
                <a:spcPct val="90000"/>
              </a:lnSpc>
              <a:spcBef>
                <a:spcPts val="0"/>
              </a:spcBef>
              <a:spcAft>
                <a:spcPts val="0"/>
              </a:spcAft>
              <a:buSzPts val="1800"/>
              <a:buNone/>
            </a:pPr>
            <a:endParaRPr sz="2200" dirty="0">
              <a:solidFill>
                <a:srgbClr val="000000"/>
              </a:solidFill>
              <a:latin typeface="Frutiger LT Std 45 Light" panose="020B0402020204020204" pitchFamily="34" charset="0"/>
              <a:sym typeface="Arial"/>
            </a:endParaRPr>
          </a:p>
          <a:p>
            <a:pPr marL="228588" lvl="0" indent="-228588" rtl="0">
              <a:lnSpc>
                <a:spcPct val="90000"/>
              </a:lnSpc>
              <a:spcBef>
                <a:spcPts val="0"/>
              </a:spcBef>
              <a:spcAft>
                <a:spcPts val="0"/>
              </a:spcAft>
              <a:buClr>
                <a:srgbClr val="000000"/>
              </a:buClr>
              <a:buSzPts val="1900"/>
              <a:buChar char="●"/>
            </a:pPr>
            <a:r>
              <a:rPr lang="fr-CA" sz="2200" dirty="0">
                <a:solidFill>
                  <a:srgbClr val="000000"/>
                </a:solidFill>
                <a:latin typeface="Frutiger LT Std 45 Light" panose="020B0402020204020204" pitchFamily="34" charset="0"/>
                <a:sym typeface="Arial"/>
              </a:rPr>
              <a:t>Affiches « Bienvenue à </a:t>
            </a:r>
            <a:br>
              <a:rPr lang="fr-CA" sz="2200" dirty="0">
                <a:solidFill>
                  <a:srgbClr val="000000"/>
                </a:solidFill>
                <a:latin typeface="Frutiger LT Std 45 Light" panose="020B0402020204020204" pitchFamily="34" charset="0"/>
                <a:sym typeface="Arial"/>
              </a:rPr>
            </a:br>
            <a:r>
              <a:rPr lang="fr-CA" sz="2200" dirty="0">
                <a:solidFill>
                  <a:srgbClr val="000000"/>
                </a:solidFill>
                <a:latin typeface="Frutiger LT Std 45 Light" panose="020B0402020204020204" pitchFamily="34" charset="0"/>
                <a:sym typeface="Arial"/>
              </a:rPr>
              <a:t>la maternelle »</a:t>
            </a:r>
            <a:endParaRPr sz="2200" dirty="0">
              <a:solidFill>
                <a:srgbClr val="000000"/>
              </a:solidFill>
              <a:latin typeface="Frutiger LT Std 45 Light" panose="020B0402020204020204" pitchFamily="34" charset="0"/>
              <a:sym typeface="Arial"/>
            </a:endParaRPr>
          </a:p>
          <a:p>
            <a:pPr marL="1142944" lvl="0" indent="0" rtl="0">
              <a:lnSpc>
                <a:spcPct val="90000"/>
              </a:lnSpc>
              <a:spcBef>
                <a:spcPts val="500"/>
              </a:spcBef>
              <a:spcAft>
                <a:spcPts val="0"/>
              </a:spcAft>
              <a:buSzPts val="1800"/>
              <a:buNone/>
            </a:pPr>
            <a:endParaRPr sz="2000" dirty="0">
              <a:latin typeface="Frutiger LT Std 45 Light" panose="020B0402020204020204" pitchFamily="34" charset="0"/>
              <a:sym typeface="Arial"/>
            </a:endParaRPr>
          </a:p>
        </p:txBody>
      </p:sp>
      <p:sp>
        <p:nvSpPr>
          <p:cNvPr id="356" name="Google Shape;356;p32"/>
          <p:cNvSpPr txBox="1">
            <a:spLocks noGrp="1"/>
          </p:cNvSpPr>
          <p:nvPr>
            <p:ph type="body" idx="2"/>
          </p:nvPr>
        </p:nvSpPr>
        <p:spPr>
          <a:xfrm>
            <a:off x="446325" y="85449"/>
            <a:ext cx="11259900" cy="968400"/>
          </a:xfrm>
          <a:prstGeom prst="rect">
            <a:avLst/>
          </a:prstGeom>
          <a:noFill/>
          <a:ln>
            <a:noFill/>
          </a:ln>
        </p:spPr>
        <p:txBody>
          <a:bodyPr spcFirstLastPara="1" wrap="square" lIns="91425" tIns="45700" rIns="91425" bIns="45700" rtlCol="0" anchor="ctr" anchorCtr="0">
            <a:normAutofit/>
          </a:bodyPr>
          <a:lstStyle/>
          <a:p>
            <a:pPr marL="0" lvl="0" indent="0" algn="l" rtl="0">
              <a:lnSpc>
                <a:spcPct val="90000"/>
              </a:lnSpc>
              <a:spcBef>
                <a:spcPts val="0"/>
              </a:spcBef>
              <a:spcAft>
                <a:spcPts val="0"/>
              </a:spcAft>
              <a:buClr>
                <a:schemeClr val="lt1"/>
              </a:buClr>
              <a:buSzPts val="4400"/>
              <a:buNone/>
            </a:pPr>
            <a:r>
              <a:rPr lang="fr-CA" sz="4000" dirty="0">
                <a:solidFill>
                  <a:schemeClr val="tx1"/>
                </a:solidFill>
                <a:latin typeface="Frutiger LT Std 45 Light" panose="020B0402020204020204" pitchFamily="34" charset="0"/>
                <a:sym typeface="Arial"/>
              </a:rPr>
              <a:t>Invitations et affichage</a:t>
            </a:r>
            <a:endParaRPr sz="4000" dirty="0">
              <a:solidFill>
                <a:schemeClr val="tx1"/>
              </a:solidFill>
              <a:latin typeface="Frutiger LT Std 45 Light" panose="020B0402020204020204" pitchFamily="34" charset="0"/>
              <a:sym typeface="Arial"/>
            </a:endParaRPr>
          </a:p>
        </p:txBody>
      </p:sp>
      <p:pic>
        <p:nvPicPr>
          <p:cNvPr id="4" name="Picture 3"/>
          <p:cNvPicPr>
            <a:picLocks noChangeAspect="1"/>
          </p:cNvPicPr>
          <p:nvPr/>
        </p:nvPicPr>
        <p:blipFill>
          <a:blip r:embed="rId4"/>
          <a:srcRect/>
          <a:stretch/>
        </p:blipFill>
        <p:spPr>
          <a:xfrm>
            <a:off x="4505825" y="1154444"/>
            <a:ext cx="3686453" cy="4696646"/>
          </a:xfrm>
          <a:prstGeom prst="rect">
            <a:avLst/>
          </a:prstGeom>
          <a:ln w="28575">
            <a:solidFill>
              <a:srgbClr val="6A89BC"/>
            </a:solidFill>
          </a:ln>
        </p:spPr>
      </p:pic>
      <p:pic>
        <p:nvPicPr>
          <p:cNvPr id="5" name="Picture 4"/>
          <p:cNvPicPr>
            <a:picLocks noChangeAspect="1"/>
          </p:cNvPicPr>
          <p:nvPr/>
        </p:nvPicPr>
        <p:blipFill>
          <a:blip r:embed="rId5"/>
          <a:srcRect/>
          <a:stretch/>
        </p:blipFill>
        <p:spPr>
          <a:xfrm>
            <a:off x="8493622" y="1123926"/>
            <a:ext cx="3061032" cy="4727164"/>
          </a:xfrm>
          <a:prstGeom prst="rect">
            <a:avLst/>
          </a:prstGeom>
        </p:spPr>
      </p:pic>
    </p:spTree>
    <p:custDataLst>
      <p:tags r:id="rId1"/>
    </p:custDataLst>
    <p:extLst>
      <p:ext uri="{BB962C8B-B14F-4D97-AF65-F5344CB8AC3E}">
        <p14:creationId xmlns:p14="http://schemas.microsoft.com/office/powerpoint/2010/main" val="16657767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ga90a5bc6cd_0_8"/>
          <p:cNvSpPr txBox="1">
            <a:spLocks noGrp="1"/>
          </p:cNvSpPr>
          <p:nvPr>
            <p:ph type="body" idx="1"/>
          </p:nvPr>
        </p:nvSpPr>
        <p:spPr>
          <a:xfrm>
            <a:off x="474759" y="5189250"/>
            <a:ext cx="11393905" cy="667903"/>
          </a:xfrm>
          <a:prstGeom prst="rect">
            <a:avLst/>
          </a:prstGeom>
          <a:noFill/>
          <a:ln>
            <a:noFill/>
          </a:ln>
        </p:spPr>
        <p:txBody>
          <a:bodyPr spcFirstLastPara="1" wrap="square" lIns="91425" tIns="45700" rIns="91425" bIns="45700" rtlCol="0" anchor="t" anchorCtr="0">
            <a:noAutofit/>
          </a:bodyPr>
          <a:lstStyle/>
          <a:p>
            <a:pPr marL="0" lvl="0" indent="0" algn="ctr" rtl="0">
              <a:lnSpc>
                <a:spcPct val="100000"/>
              </a:lnSpc>
              <a:spcBef>
                <a:spcPts val="0"/>
              </a:spcBef>
              <a:buClr>
                <a:srgbClr val="000000"/>
              </a:buClr>
              <a:buSzPts val="1400"/>
              <a:buNone/>
              <a:defRPr/>
            </a:pPr>
            <a:r>
              <a:rPr lang="fr-CA" sz="2300" b="1" dirty="0">
                <a:latin typeface="Frutiger LT Std 45 Light" panose="020B0402020204020204" pitchFamily="34" charset="0"/>
              </a:rPr>
              <a:t>Comment pouvez-vous combiner les ateliers et/ou proposer plusieurs séances pour que les familles puissent participer activement sans se sentir dépassées? </a:t>
            </a:r>
          </a:p>
          <a:p>
            <a:pPr marL="0" lvl="0" indent="0" rtl="0">
              <a:lnSpc>
                <a:spcPct val="100000"/>
              </a:lnSpc>
              <a:spcBef>
                <a:spcPts val="0"/>
              </a:spcBef>
              <a:buSzPts val="1400"/>
              <a:buNone/>
            </a:pPr>
            <a:endParaRPr lang="en-CA" sz="2300" b="1" dirty="0">
              <a:latin typeface="Frutiger LT Std 45 Light" panose="020B0402020204020204" pitchFamily="34" charset="0"/>
            </a:endParaRPr>
          </a:p>
          <a:p>
            <a:pPr marL="0" lvl="0" indent="342900" algn="l" rtl="0">
              <a:lnSpc>
                <a:spcPct val="100000"/>
              </a:lnSpc>
              <a:spcBef>
                <a:spcPts val="600"/>
              </a:spcBef>
              <a:spcAft>
                <a:spcPts val="0"/>
              </a:spcAft>
              <a:buClr>
                <a:schemeClr val="dk1"/>
              </a:buClr>
              <a:buSzPts val="1100"/>
              <a:buFont typeface="Arial"/>
              <a:buNone/>
            </a:pPr>
            <a:endParaRPr sz="2300" b="1" dirty="0">
              <a:solidFill>
                <a:srgbClr val="FF0000"/>
              </a:solidFill>
              <a:latin typeface="Frutiger LT Std 45 Light" panose="020B0402020204020204" pitchFamily="34" charset="0"/>
              <a:sym typeface="Arial"/>
            </a:endParaRPr>
          </a:p>
        </p:txBody>
      </p:sp>
      <p:sp>
        <p:nvSpPr>
          <p:cNvPr id="365" name="Google Shape;365;ga90a5bc6cd_0_8"/>
          <p:cNvSpPr txBox="1">
            <a:spLocks noGrp="1"/>
          </p:cNvSpPr>
          <p:nvPr>
            <p:ph type="body" idx="2"/>
          </p:nvPr>
        </p:nvSpPr>
        <p:spPr>
          <a:xfrm>
            <a:off x="387592" y="354222"/>
            <a:ext cx="11264716" cy="863100"/>
          </a:xfrm>
          <a:prstGeom prst="rect">
            <a:avLst/>
          </a:prstGeom>
          <a:noFill/>
          <a:ln>
            <a:noFill/>
          </a:ln>
        </p:spPr>
        <p:txBody>
          <a:bodyPr spcFirstLastPara="1" wrap="square" lIns="91425" tIns="45700" rIns="91425" bIns="45700" rtlCol="0" anchor="ctr" anchorCtr="0">
            <a:noAutofit/>
          </a:bodyPr>
          <a:lstStyle/>
          <a:p>
            <a:pPr marL="0" lvl="0" indent="0" algn="l" rtl="0">
              <a:lnSpc>
                <a:spcPct val="90000"/>
              </a:lnSpc>
              <a:spcBef>
                <a:spcPts val="0"/>
              </a:spcBef>
              <a:spcAft>
                <a:spcPts val="0"/>
              </a:spcAft>
              <a:buClr>
                <a:schemeClr val="lt1"/>
              </a:buClr>
              <a:buSzPts val="4000"/>
              <a:buFont typeface="Arial"/>
              <a:buNone/>
            </a:pPr>
            <a:r>
              <a:rPr lang="fr-CA" sz="3700" dirty="0">
                <a:solidFill>
                  <a:schemeClr val="tx1"/>
                </a:solidFill>
                <a:latin typeface="Frutiger LT Std 45 Light" panose="020B0402020204020204" pitchFamily="34" charset="0"/>
                <a:sym typeface="Arial"/>
              </a:rPr>
              <a:t>Concevoir vos ateliers « Bienvenue à la maternelle »</a:t>
            </a:r>
            <a:endParaRPr sz="3700" dirty="0">
              <a:solidFill>
                <a:schemeClr val="tx1"/>
              </a:solidFill>
              <a:latin typeface="Frutiger LT Std 45 Light" panose="020B0402020204020204" pitchFamily="34" charset="0"/>
              <a:sym typeface="Arial"/>
            </a:endParaRPr>
          </a:p>
        </p:txBody>
      </p:sp>
      <p:sp>
        <p:nvSpPr>
          <p:cNvPr id="5" name="Google Shape;364;ga90a5bc6cd_0_8"/>
          <p:cNvSpPr txBox="1">
            <a:spLocks/>
          </p:cNvSpPr>
          <p:nvPr/>
        </p:nvSpPr>
        <p:spPr>
          <a:xfrm>
            <a:off x="282337" y="1182430"/>
            <a:ext cx="6067863" cy="4140943"/>
          </a:xfrm>
          <a:prstGeom prst="rect">
            <a:avLst/>
          </a:prstGeom>
          <a:noFill/>
          <a:ln>
            <a:noFill/>
          </a:ln>
        </p:spPr>
        <p:txBody>
          <a:bodyPr spcFirstLastPara="1" wrap="square" lIns="91425" tIns="45700" rIns="91425" bIns="45700" rtlCol="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rtl="0">
              <a:lnSpc>
                <a:spcPct val="100000"/>
              </a:lnSpc>
              <a:spcBef>
                <a:spcPts val="600"/>
              </a:spcBef>
              <a:buClr>
                <a:srgbClr val="000000"/>
              </a:buClr>
              <a:buFont typeface="Arial"/>
              <a:buNone/>
            </a:pPr>
            <a:r>
              <a:rPr lang="fr-CA" sz="2200" dirty="0">
                <a:solidFill>
                  <a:srgbClr val="000000"/>
                </a:solidFill>
                <a:latin typeface="Frutiger LT Std 45 Light" panose="020B0402020204020204" pitchFamily="34" charset="0"/>
              </a:rPr>
              <a:t>Ce document :</a:t>
            </a:r>
          </a:p>
          <a:p>
            <a:pPr marL="0" indent="0" rtl="0">
              <a:lnSpc>
                <a:spcPct val="100000"/>
              </a:lnSpc>
              <a:spcBef>
                <a:spcPts val="600"/>
              </a:spcBef>
              <a:buClr>
                <a:srgbClr val="000000"/>
              </a:buClr>
              <a:buFont typeface="Arial"/>
              <a:buNone/>
            </a:pPr>
            <a:endParaRPr lang="en-CA" sz="1100" dirty="0">
              <a:solidFill>
                <a:srgbClr val="000000"/>
              </a:solidFill>
              <a:latin typeface="Frutiger LT Std 45 Light" panose="020B0402020204020204" pitchFamily="34" charset="0"/>
            </a:endParaRPr>
          </a:p>
          <a:p>
            <a:pPr marL="584200" rtl="0">
              <a:lnSpc>
                <a:spcPct val="100000"/>
              </a:lnSpc>
              <a:spcBef>
                <a:spcPts val="600"/>
              </a:spcBef>
              <a:buClr>
                <a:srgbClr val="000000"/>
              </a:buClr>
              <a:buSzPts val="1600"/>
            </a:pPr>
            <a:r>
              <a:rPr lang="fr-CA" sz="2200" dirty="0">
                <a:solidFill>
                  <a:srgbClr val="000000"/>
                </a:solidFill>
                <a:latin typeface="Frutiger LT Std 45 Light" panose="020B0402020204020204" pitchFamily="34" charset="0"/>
              </a:rPr>
              <a:t>Vous aide à planifier et à organiser </a:t>
            </a:r>
            <a:br>
              <a:rPr lang="fr-CA" sz="2200" dirty="0">
                <a:solidFill>
                  <a:srgbClr val="000000"/>
                </a:solidFill>
                <a:latin typeface="Frutiger LT Std 45 Light" panose="020B0402020204020204" pitchFamily="34" charset="0"/>
              </a:rPr>
            </a:br>
            <a:r>
              <a:rPr lang="fr-CA" sz="2200" dirty="0">
                <a:solidFill>
                  <a:srgbClr val="000000"/>
                </a:solidFill>
                <a:latin typeface="Frutiger LT Std 45 Light" panose="020B0402020204020204" pitchFamily="34" charset="0"/>
              </a:rPr>
              <a:t>vos séances</a:t>
            </a:r>
          </a:p>
          <a:p>
            <a:pPr marL="584200" rtl="0">
              <a:lnSpc>
                <a:spcPct val="100000"/>
              </a:lnSpc>
              <a:spcBef>
                <a:spcPts val="0"/>
              </a:spcBef>
              <a:buClr>
                <a:srgbClr val="000000"/>
              </a:buClr>
              <a:buSzPts val="1600"/>
            </a:pPr>
            <a:r>
              <a:rPr lang="fr-CA" sz="2200" dirty="0">
                <a:solidFill>
                  <a:srgbClr val="000000"/>
                </a:solidFill>
                <a:latin typeface="Frutiger LT Std 45 Light" panose="020B0402020204020204" pitchFamily="34" charset="0"/>
              </a:rPr>
              <a:t>Présente des activités pour organiser </a:t>
            </a:r>
            <a:br>
              <a:rPr lang="fr-CA" sz="2200" dirty="0">
                <a:solidFill>
                  <a:srgbClr val="000000"/>
                </a:solidFill>
                <a:latin typeface="Frutiger LT Std 45 Light" panose="020B0402020204020204" pitchFamily="34" charset="0"/>
              </a:rPr>
            </a:br>
            <a:r>
              <a:rPr lang="fr-CA" sz="2200" dirty="0">
                <a:solidFill>
                  <a:srgbClr val="000000"/>
                </a:solidFill>
                <a:latin typeface="Frutiger LT Std 45 Light" panose="020B0402020204020204" pitchFamily="34" charset="0"/>
              </a:rPr>
              <a:t>des ateliers d’apprentissage par le jeu  </a:t>
            </a:r>
          </a:p>
          <a:p>
            <a:pPr marL="584200" rtl="0">
              <a:lnSpc>
                <a:spcPct val="100000"/>
              </a:lnSpc>
              <a:spcBef>
                <a:spcPts val="0"/>
              </a:spcBef>
              <a:buClr>
                <a:srgbClr val="000000"/>
              </a:buClr>
              <a:buSzPts val="1600"/>
            </a:pPr>
            <a:r>
              <a:rPr lang="fr-CA" sz="2200" dirty="0">
                <a:solidFill>
                  <a:srgbClr val="000000"/>
                </a:solidFill>
                <a:latin typeface="Frutiger LT Std 45 Light" panose="020B0402020204020204" pitchFamily="34" charset="0"/>
              </a:rPr>
              <a:t>Présente des stratégies pour les familles</a:t>
            </a:r>
          </a:p>
          <a:p>
            <a:pPr marL="584200" rtl="0">
              <a:lnSpc>
                <a:spcPct val="100000"/>
              </a:lnSpc>
              <a:spcBef>
                <a:spcPts val="0"/>
              </a:spcBef>
              <a:buClr>
                <a:srgbClr val="000000"/>
              </a:buClr>
              <a:buSzPts val="1600"/>
            </a:pPr>
            <a:r>
              <a:rPr lang="fr-CA" sz="2200" dirty="0">
                <a:solidFill>
                  <a:srgbClr val="000000"/>
                </a:solidFill>
                <a:latin typeface="Frutiger LT Std 45 Light" panose="020B0402020204020204" pitchFamily="34" charset="0"/>
              </a:rPr>
              <a:t>Présente les différentes ressources de « Bienvenue à la maternelle »</a:t>
            </a:r>
          </a:p>
          <a:p>
            <a:pPr marL="584200" rtl="0">
              <a:lnSpc>
                <a:spcPct val="100000"/>
              </a:lnSpc>
              <a:spcBef>
                <a:spcPts val="0"/>
              </a:spcBef>
              <a:buClr>
                <a:srgbClr val="000000"/>
              </a:buClr>
              <a:buSzPts val="1600"/>
            </a:pPr>
            <a:r>
              <a:rPr lang="fr-CA" sz="2200" dirty="0">
                <a:solidFill>
                  <a:srgbClr val="000000"/>
                </a:solidFill>
                <a:latin typeface="Frutiger LT Std 45 Light" panose="020B0402020204020204" pitchFamily="34" charset="0"/>
              </a:rPr>
              <a:t>Renforce les apprentissages clés </a:t>
            </a:r>
            <a:br>
              <a:rPr lang="fr-CA" sz="2200" dirty="0">
                <a:solidFill>
                  <a:srgbClr val="000000"/>
                </a:solidFill>
                <a:latin typeface="Frutiger LT Std 45 Light" panose="020B0402020204020204" pitchFamily="34" charset="0"/>
              </a:rPr>
            </a:br>
            <a:r>
              <a:rPr lang="fr-CA" sz="2200" dirty="0">
                <a:solidFill>
                  <a:srgbClr val="000000"/>
                </a:solidFill>
                <a:latin typeface="Frutiger LT Std 45 Light" panose="020B0402020204020204" pitchFamily="34" charset="0"/>
              </a:rPr>
              <a:t>prescrits par le programme provincial</a:t>
            </a:r>
          </a:p>
          <a:p>
            <a:pPr marL="0" indent="342900" rtl="0">
              <a:lnSpc>
                <a:spcPct val="100000"/>
              </a:lnSpc>
              <a:spcBef>
                <a:spcPts val="600"/>
              </a:spcBef>
              <a:buClr>
                <a:srgbClr val="000000"/>
              </a:buClr>
              <a:buSzPts val="1100"/>
              <a:buFont typeface="Arial"/>
              <a:buNone/>
            </a:pPr>
            <a:endParaRPr lang="en-CA" sz="2200" dirty="0">
              <a:solidFill>
                <a:srgbClr val="000000"/>
              </a:solidFill>
              <a:latin typeface="Frutiger LT Std 45 Light" panose="020B0402020204020204" pitchFamily="34" charset="0"/>
            </a:endParaRPr>
          </a:p>
          <a:p>
            <a:pPr marL="0" indent="342900" rtl="0">
              <a:lnSpc>
                <a:spcPct val="100000"/>
              </a:lnSpc>
              <a:spcBef>
                <a:spcPts val="600"/>
              </a:spcBef>
              <a:buClr>
                <a:srgbClr val="000000"/>
              </a:buClr>
              <a:buSzPts val="1100"/>
              <a:buFont typeface="Arial"/>
              <a:buNone/>
            </a:pPr>
            <a:endParaRPr lang="en-CA" sz="2200" dirty="0">
              <a:solidFill>
                <a:srgbClr val="FF0000"/>
              </a:solidFill>
              <a:latin typeface="Frutiger LT Std 45 Light" panose="020B0402020204020204" pitchFamily="34" charset="0"/>
            </a:endParaRPr>
          </a:p>
        </p:txBody>
      </p:sp>
      <p:pic>
        <p:nvPicPr>
          <p:cNvPr id="3" name="Picture 2"/>
          <p:cNvPicPr>
            <a:picLocks noChangeAspect="1"/>
          </p:cNvPicPr>
          <p:nvPr/>
        </p:nvPicPr>
        <p:blipFill>
          <a:blip r:embed="rId4"/>
          <a:srcRect/>
          <a:stretch/>
        </p:blipFill>
        <p:spPr>
          <a:xfrm>
            <a:off x="5563551" y="1268604"/>
            <a:ext cx="6346112" cy="3968594"/>
          </a:xfrm>
          <a:prstGeom prst="rect">
            <a:avLst/>
          </a:prstGeom>
        </p:spPr>
      </p:pic>
    </p:spTree>
    <p:custDataLst>
      <p:tags r:id="rId1"/>
    </p:custDataLst>
    <p:extLst>
      <p:ext uri="{BB962C8B-B14F-4D97-AF65-F5344CB8AC3E}">
        <p14:creationId xmlns:p14="http://schemas.microsoft.com/office/powerpoint/2010/main" val="15635072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22"/>
          <p:cNvSpPr txBox="1">
            <a:spLocks noGrp="1"/>
          </p:cNvSpPr>
          <p:nvPr>
            <p:ph type="body" idx="1"/>
          </p:nvPr>
        </p:nvSpPr>
        <p:spPr>
          <a:xfrm>
            <a:off x="446325" y="1179325"/>
            <a:ext cx="6081084" cy="4771309"/>
          </a:xfrm>
          <a:prstGeom prst="rect">
            <a:avLst/>
          </a:prstGeom>
          <a:noFill/>
          <a:ln>
            <a:noFill/>
          </a:ln>
        </p:spPr>
        <p:txBody>
          <a:bodyPr spcFirstLastPara="1" wrap="square" lIns="91425" tIns="45700" rIns="91425" bIns="45700" rtlCol="0" anchor="t" anchorCtr="0">
            <a:noAutofit/>
          </a:bodyPr>
          <a:lstStyle/>
          <a:p>
            <a:pPr marL="0" lvl="0" indent="0" algn="l" rtl="0">
              <a:lnSpc>
                <a:spcPct val="80000"/>
              </a:lnSpc>
              <a:spcBef>
                <a:spcPts val="1000"/>
              </a:spcBef>
              <a:spcAft>
                <a:spcPts val="0"/>
              </a:spcAft>
              <a:buSzPts val="1800"/>
              <a:buNone/>
            </a:pPr>
            <a:r>
              <a:rPr lang="fr-CA" sz="2200" b="1" dirty="0">
                <a:latin typeface="Frutiger LT Std 45 Light" panose="020B0402020204020204" pitchFamily="34" charset="0"/>
                <a:sym typeface="Arial"/>
              </a:rPr>
              <a:t>Lors de la planification, prévoyez :</a:t>
            </a:r>
            <a:endParaRPr sz="2200" b="1" dirty="0">
              <a:latin typeface="Frutiger LT Std 45 Light" panose="020B0402020204020204" pitchFamily="34" charset="0"/>
              <a:sym typeface="Arial"/>
            </a:endParaRPr>
          </a:p>
          <a:p>
            <a:pPr marL="577850" rtl="0">
              <a:lnSpc>
                <a:spcPct val="100000"/>
              </a:lnSpc>
              <a:spcAft>
                <a:spcPts val="600"/>
              </a:spcAft>
              <a:buSzPct val="100000"/>
            </a:pPr>
            <a:r>
              <a:rPr lang="fr-CA" sz="2200" dirty="0">
                <a:latin typeface="Frutiger LT Std 45 Light" panose="020B0402020204020204" pitchFamily="34" charset="0"/>
                <a:sym typeface="Arial"/>
              </a:rPr>
              <a:t>Le matériel suggéré</a:t>
            </a:r>
            <a:endParaRPr sz="2200" dirty="0">
              <a:latin typeface="Frutiger LT Std 45 Light" panose="020B0402020204020204" pitchFamily="34" charset="0"/>
              <a:sym typeface="Arial"/>
            </a:endParaRPr>
          </a:p>
          <a:p>
            <a:pPr marL="577850" rtl="0">
              <a:lnSpc>
                <a:spcPct val="100000"/>
              </a:lnSpc>
              <a:spcBef>
                <a:spcPts val="0"/>
              </a:spcBef>
              <a:spcAft>
                <a:spcPts val="600"/>
              </a:spcAft>
              <a:buSzPct val="100000"/>
            </a:pPr>
            <a:r>
              <a:rPr lang="fr-CA" sz="2200" dirty="0">
                <a:latin typeface="Frutiger LT Std 45 Light" panose="020B0402020204020204" pitchFamily="34" charset="0"/>
                <a:sym typeface="Arial"/>
              </a:rPr>
              <a:t>Des idées d’activités </a:t>
            </a:r>
            <a:endParaRPr sz="2200" dirty="0">
              <a:latin typeface="Frutiger LT Std 45 Light" panose="020B0402020204020204" pitchFamily="34" charset="0"/>
            </a:endParaRPr>
          </a:p>
          <a:p>
            <a:pPr marL="577850" rtl="0">
              <a:lnSpc>
                <a:spcPct val="100000"/>
              </a:lnSpc>
              <a:spcBef>
                <a:spcPts val="0"/>
              </a:spcBef>
              <a:spcAft>
                <a:spcPts val="600"/>
              </a:spcAft>
              <a:buSzPct val="100000"/>
            </a:pPr>
            <a:r>
              <a:rPr lang="fr-CA" sz="2200" dirty="0">
                <a:latin typeface="Frutiger LT Std 45 Light" panose="020B0402020204020204" pitchFamily="34" charset="0"/>
                <a:sym typeface="Arial"/>
              </a:rPr>
              <a:t>Une description de ce que les enfants pourront apprendre</a:t>
            </a:r>
            <a:endParaRPr sz="2200" dirty="0">
              <a:latin typeface="Frutiger LT Std 45 Light" panose="020B0402020204020204" pitchFamily="34" charset="0"/>
              <a:sym typeface="Arial"/>
            </a:endParaRPr>
          </a:p>
          <a:p>
            <a:pPr marL="577850" rtl="0">
              <a:lnSpc>
                <a:spcPct val="100000"/>
              </a:lnSpc>
              <a:spcBef>
                <a:spcPts val="0"/>
              </a:spcBef>
              <a:spcAft>
                <a:spcPts val="600"/>
              </a:spcAft>
              <a:buSzPct val="100000"/>
            </a:pPr>
            <a:r>
              <a:rPr lang="fr-CA" sz="2200" dirty="0">
                <a:latin typeface="Frutiger LT Std 45 Light" panose="020B0402020204020204" pitchFamily="34" charset="0"/>
                <a:sym typeface="Arial"/>
              </a:rPr>
              <a:t>Des moyens d’encourager la participation des parents</a:t>
            </a:r>
            <a:endParaRPr sz="2200" dirty="0">
              <a:latin typeface="Frutiger LT Std 45 Light" panose="020B0402020204020204" pitchFamily="34" charset="0"/>
              <a:sym typeface="Arial"/>
            </a:endParaRPr>
          </a:p>
          <a:p>
            <a:pPr marL="558800" rtl="0">
              <a:lnSpc>
                <a:spcPct val="100000"/>
              </a:lnSpc>
              <a:spcBef>
                <a:spcPts val="0"/>
              </a:spcBef>
              <a:spcAft>
                <a:spcPts val="600"/>
              </a:spcAft>
              <a:buSzPct val="100000"/>
            </a:pPr>
            <a:r>
              <a:rPr lang="fr-CA" sz="2200" dirty="0">
                <a:latin typeface="Frutiger LT Std 45 Light" panose="020B0402020204020204" pitchFamily="34" charset="0"/>
                <a:sym typeface="Arial"/>
              </a:rPr>
              <a:t>La participation concrète des partenaires communautaires</a:t>
            </a:r>
            <a:endParaRPr sz="2200" dirty="0">
              <a:latin typeface="Frutiger LT Std 45 Light" panose="020B0402020204020204" pitchFamily="34" charset="0"/>
              <a:sym typeface="Arial"/>
            </a:endParaRPr>
          </a:p>
          <a:p>
            <a:pPr marL="0" lvl="0" indent="0" algn="l" rtl="0">
              <a:lnSpc>
                <a:spcPct val="80000"/>
              </a:lnSpc>
              <a:spcBef>
                <a:spcPts val="0"/>
              </a:spcBef>
              <a:spcAft>
                <a:spcPts val="0"/>
              </a:spcAft>
              <a:buSzPts val="1800"/>
              <a:buNone/>
            </a:pPr>
            <a:endParaRPr sz="2200" dirty="0">
              <a:latin typeface="Frutiger LT Std 45 Light" panose="020B0402020204020204" pitchFamily="34" charset="0"/>
              <a:sym typeface="Arial"/>
            </a:endParaRPr>
          </a:p>
          <a:p>
            <a:pPr marL="0" lvl="0" indent="342900" algn="l" rtl="0">
              <a:lnSpc>
                <a:spcPct val="90000"/>
              </a:lnSpc>
              <a:spcBef>
                <a:spcPts val="600"/>
              </a:spcBef>
              <a:spcAft>
                <a:spcPts val="0"/>
              </a:spcAft>
              <a:buClr>
                <a:schemeClr val="dk1"/>
              </a:buClr>
              <a:buSzPts val="1100"/>
              <a:buFont typeface="Arial"/>
              <a:buNone/>
            </a:pPr>
            <a:endParaRPr sz="2200" dirty="0">
              <a:solidFill>
                <a:srgbClr val="FF0000"/>
              </a:solidFill>
              <a:latin typeface="Frutiger LT Std 45 Light" panose="020B0402020204020204" pitchFamily="34" charset="0"/>
              <a:sym typeface="Arial"/>
            </a:endParaRPr>
          </a:p>
        </p:txBody>
      </p:sp>
      <p:sp>
        <p:nvSpPr>
          <p:cNvPr id="379" name="Google Shape;379;p22"/>
          <p:cNvSpPr txBox="1">
            <a:spLocks noGrp="1"/>
          </p:cNvSpPr>
          <p:nvPr>
            <p:ph type="body" idx="2"/>
          </p:nvPr>
        </p:nvSpPr>
        <p:spPr>
          <a:xfrm>
            <a:off x="338574" y="0"/>
            <a:ext cx="11853425" cy="1218300"/>
          </a:xfrm>
          <a:prstGeom prst="rect">
            <a:avLst/>
          </a:prstGeom>
          <a:noFill/>
          <a:ln>
            <a:noFill/>
          </a:ln>
        </p:spPr>
        <p:txBody>
          <a:bodyPr spcFirstLastPara="1" wrap="square" lIns="91425" tIns="45700" rIns="91425" bIns="45700" rtlCol="0" anchor="ctr" anchorCtr="0">
            <a:normAutofit/>
          </a:bodyPr>
          <a:lstStyle/>
          <a:p>
            <a:pPr marL="0" lvl="0" indent="0" algn="l" rtl="0">
              <a:lnSpc>
                <a:spcPct val="90000"/>
              </a:lnSpc>
              <a:spcBef>
                <a:spcPts val="0"/>
              </a:spcBef>
              <a:spcAft>
                <a:spcPts val="0"/>
              </a:spcAft>
              <a:buClr>
                <a:schemeClr val="dk1"/>
              </a:buClr>
              <a:buSzPts val="1100"/>
              <a:buFont typeface="Arial"/>
              <a:buNone/>
            </a:pPr>
            <a:r>
              <a:rPr lang="fr-CA" sz="3700" spc="-20" dirty="0">
                <a:solidFill>
                  <a:schemeClr val="tx1"/>
                </a:solidFill>
                <a:latin typeface="Frutiger LT Std 45 Light" panose="020B0402020204020204" pitchFamily="34" charset="0"/>
                <a:sym typeface="Arial"/>
              </a:rPr>
              <a:t>Idées pour vos ateliers « Bienvenue à la maternelle »</a:t>
            </a:r>
            <a:endParaRPr sz="3700" spc="-20" dirty="0">
              <a:solidFill>
                <a:schemeClr val="tx1"/>
              </a:solidFill>
              <a:latin typeface="Frutiger LT Std 45 Light" panose="020B0402020204020204" pitchFamily="34" charset="0"/>
              <a:sym typeface="Arial"/>
            </a:endParaRPr>
          </a:p>
        </p:txBody>
      </p:sp>
      <p:pic>
        <p:nvPicPr>
          <p:cNvPr id="380" name="Google Shape;380;p22"/>
          <p:cNvPicPr preferRelativeResize="0"/>
          <p:nvPr/>
        </p:nvPicPr>
        <p:blipFill rotWithShape="1">
          <a:blip r:embed="rId4">
            <a:alphaModFix/>
          </a:blip>
          <a:srcRect/>
          <a:stretch/>
        </p:blipFill>
        <p:spPr>
          <a:xfrm>
            <a:off x="6636811" y="1218301"/>
            <a:ext cx="2366401" cy="2044350"/>
          </a:xfrm>
          <a:prstGeom prst="rect">
            <a:avLst/>
          </a:prstGeom>
          <a:noFill/>
          <a:ln w="38100" cap="flat" cmpd="sng">
            <a:solidFill>
              <a:srgbClr val="6A89BC"/>
            </a:solidFill>
            <a:prstDash val="solid"/>
            <a:round/>
            <a:headEnd type="none" w="sm" len="sm"/>
            <a:tailEnd type="none" w="sm" len="sm"/>
          </a:ln>
        </p:spPr>
      </p:pic>
      <p:pic>
        <p:nvPicPr>
          <p:cNvPr id="381" name="Google Shape;381;p22"/>
          <p:cNvPicPr preferRelativeResize="0"/>
          <p:nvPr/>
        </p:nvPicPr>
        <p:blipFill rotWithShape="1">
          <a:blip r:embed="rId5">
            <a:alphaModFix/>
          </a:blip>
          <a:srcRect/>
          <a:stretch/>
        </p:blipFill>
        <p:spPr>
          <a:xfrm>
            <a:off x="9298744" y="1218301"/>
            <a:ext cx="2602743" cy="2044350"/>
          </a:xfrm>
          <a:prstGeom prst="rect">
            <a:avLst/>
          </a:prstGeom>
          <a:noFill/>
          <a:ln w="38100" cap="flat" cmpd="sng">
            <a:solidFill>
              <a:srgbClr val="6A89BC"/>
            </a:solidFill>
            <a:prstDash val="solid"/>
            <a:round/>
            <a:headEnd type="none" w="sm" len="sm"/>
            <a:tailEnd type="none" w="sm" len="sm"/>
          </a:ln>
        </p:spPr>
      </p:pic>
      <p:pic>
        <p:nvPicPr>
          <p:cNvPr id="382" name="Google Shape;382;p22"/>
          <p:cNvPicPr preferRelativeResize="0"/>
          <p:nvPr/>
        </p:nvPicPr>
        <p:blipFill rotWithShape="1">
          <a:blip r:embed="rId6">
            <a:alphaModFix/>
          </a:blip>
          <a:srcRect/>
          <a:stretch/>
        </p:blipFill>
        <p:spPr>
          <a:xfrm>
            <a:off x="9298744" y="3586966"/>
            <a:ext cx="2602744" cy="1722744"/>
          </a:xfrm>
          <a:prstGeom prst="rect">
            <a:avLst/>
          </a:prstGeom>
          <a:noFill/>
          <a:ln w="38100" cap="flat" cmpd="sng">
            <a:solidFill>
              <a:srgbClr val="6A89BC"/>
            </a:solidFill>
            <a:prstDash val="solid"/>
            <a:round/>
            <a:headEnd type="none" w="sm" len="sm"/>
            <a:tailEnd type="none" w="sm" len="sm"/>
          </a:ln>
        </p:spPr>
      </p:pic>
      <p:sp>
        <p:nvSpPr>
          <p:cNvPr id="8" name="Google Shape;378;p22"/>
          <p:cNvSpPr txBox="1">
            <a:spLocks/>
          </p:cNvSpPr>
          <p:nvPr/>
        </p:nvSpPr>
        <p:spPr>
          <a:xfrm>
            <a:off x="642287" y="4506757"/>
            <a:ext cx="7778902" cy="1132942"/>
          </a:xfrm>
          <a:prstGeom prst="rect">
            <a:avLst/>
          </a:prstGeom>
          <a:noFill/>
          <a:ln>
            <a:noFill/>
          </a:ln>
        </p:spPr>
        <p:txBody>
          <a:bodyPr spcFirstLastPara="1" wrap="square" lIns="91425" tIns="45700" rIns="91425" bIns="45700" rtlCol="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ctr" rtl="0">
              <a:lnSpc>
                <a:spcPct val="100000"/>
              </a:lnSpc>
              <a:spcBef>
                <a:spcPts val="0"/>
              </a:spcBef>
              <a:buClr>
                <a:srgbClr val="000000"/>
              </a:buClr>
              <a:buFont typeface="Arial"/>
              <a:buNone/>
            </a:pPr>
            <a:endParaRPr lang="en-CA" sz="2200" dirty="0">
              <a:solidFill>
                <a:srgbClr val="000000"/>
              </a:solidFill>
            </a:endParaRPr>
          </a:p>
          <a:p>
            <a:pPr marL="0" indent="0" algn="ctr" rtl="0">
              <a:lnSpc>
                <a:spcPct val="100000"/>
              </a:lnSpc>
              <a:spcBef>
                <a:spcPts val="0"/>
              </a:spcBef>
              <a:spcAft>
                <a:spcPts val="1200"/>
              </a:spcAft>
              <a:buClr>
                <a:srgbClr val="000000"/>
              </a:buClr>
              <a:buFont typeface="Arial"/>
              <a:buNone/>
            </a:pPr>
            <a:r>
              <a:rPr lang="fr-CA" sz="2200" b="1" dirty="0">
                <a:solidFill>
                  <a:srgbClr val="000000"/>
                </a:solidFill>
                <a:latin typeface="Frutiger LT Std 45 Light" panose="020B0402020204020204" pitchFamily="34" charset="0"/>
              </a:rPr>
              <a:t>Le </a:t>
            </a:r>
            <a:r>
              <a:rPr lang="fr-CA" sz="2200" dirty="0">
                <a:solidFill>
                  <a:srgbClr val="000000"/>
                </a:solidFill>
                <a:latin typeface="Frutiger LT Std 45 Light" panose="020B0402020204020204" pitchFamily="34" charset="0"/>
              </a:rPr>
              <a:t> </a:t>
            </a:r>
            <a:r>
              <a:rPr lang="fr-CA" sz="2200" b="1" dirty="0">
                <a:solidFill>
                  <a:srgbClr val="000000"/>
                </a:solidFill>
                <a:latin typeface="Frutiger LT Std 45 Light" panose="020B0402020204020204" pitchFamily="34" charset="0"/>
              </a:rPr>
              <a:t>succès</a:t>
            </a:r>
            <a:r>
              <a:rPr lang="fr-CA" sz="2200" dirty="0">
                <a:solidFill>
                  <a:srgbClr val="000000"/>
                </a:solidFill>
                <a:latin typeface="Frutiger LT Std 45 Light" panose="020B0402020204020204" pitchFamily="34" charset="0"/>
              </a:rPr>
              <a:t> repose sur </a:t>
            </a:r>
            <a:r>
              <a:rPr lang="fr-CA" sz="2200" b="1" dirty="0">
                <a:solidFill>
                  <a:srgbClr val="000000"/>
                </a:solidFill>
                <a:latin typeface="Frutiger LT Std 45 Light" panose="020B0402020204020204" pitchFamily="34" charset="0"/>
              </a:rPr>
              <a:t>la flexibilité, la combinaison des ateliers et l’adaptation </a:t>
            </a:r>
            <a:r>
              <a:rPr lang="fr-CA" sz="2200" dirty="0">
                <a:solidFill>
                  <a:srgbClr val="000000"/>
                </a:solidFill>
                <a:latin typeface="Frutiger LT Std 45 Light" panose="020B0402020204020204" pitchFamily="34" charset="0"/>
              </a:rPr>
              <a:t>des ressources pour bien répondre aux besoins des enfants et de leurs familles! </a:t>
            </a:r>
          </a:p>
          <a:p>
            <a:pPr marL="0" indent="342900" algn="ctr" rtl="0">
              <a:lnSpc>
                <a:spcPct val="100000"/>
              </a:lnSpc>
              <a:spcBef>
                <a:spcPts val="600"/>
              </a:spcBef>
              <a:buClr>
                <a:srgbClr val="000000"/>
              </a:buClr>
              <a:buSzPts val="1100"/>
              <a:buFont typeface="Arial"/>
              <a:buNone/>
            </a:pPr>
            <a:endParaRPr lang="en-CA" sz="2200" dirty="0">
              <a:solidFill>
                <a:srgbClr val="FF0000"/>
              </a:solidFill>
            </a:endParaRPr>
          </a:p>
        </p:txBody>
      </p:sp>
    </p:spTree>
    <p:custDataLst>
      <p:tags r:id="rId1"/>
    </p:custDataLst>
    <p:extLst>
      <p:ext uri="{BB962C8B-B14F-4D97-AF65-F5344CB8AC3E}">
        <p14:creationId xmlns:p14="http://schemas.microsoft.com/office/powerpoint/2010/main" val="9889447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21"/>
          <p:cNvSpPr txBox="1">
            <a:spLocks noGrp="1"/>
          </p:cNvSpPr>
          <p:nvPr>
            <p:ph type="body" idx="1"/>
          </p:nvPr>
        </p:nvSpPr>
        <p:spPr>
          <a:xfrm>
            <a:off x="466000" y="1231600"/>
            <a:ext cx="11259900" cy="4551900"/>
          </a:xfrm>
          <a:prstGeom prst="rect">
            <a:avLst/>
          </a:prstGeom>
          <a:noFill/>
          <a:ln>
            <a:noFill/>
          </a:ln>
        </p:spPr>
        <p:txBody>
          <a:bodyPr spcFirstLastPara="1" wrap="square" lIns="91425" tIns="45700" rIns="91425" bIns="45700" rtlCol="0" anchor="t" anchorCtr="0">
            <a:normAutofit/>
          </a:bodyPr>
          <a:lstStyle/>
          <a:p>
            <a:pPr marL="365125" lvl="2" indent="-304800" rtl="0">
              <a:lnSpc>
                <a:spcPct val="100000"/>
              </a:lnSpc>
              <a:buSzPts val="2700"/>
            </a:pPr>
            <a:r>
              <a:rPr lang="fr-CA" sz="2200" dirty="0">
                <a:latin typeface="Frutiger LT Std 45 Light" panose="020B0402020204020204" pitchFamily="34" charset="0"/>
              </a:rPr>
              <a:t>Jouer avec de la pâte à modeler</a:t>
            </a:r>
          </a:p>
          <a:p>
            <a:pPr marL="365125" lvl="2" indent="-304800" rtl="0">
              <a:lnSpc>
                <a:spcPct val="100000"/>
              </a:lnSpc>
              <a:buSzPts val="2700"/>
            </a:pPr>
            <a:r>
              <a:rPr lang="fr-CA" sz="2200" dirty="0">
                <a:latin typeface="Frutiger LT Std 45 Light" panose="020B0402020204020204" pitchFamily="34" charset="0"/>
              </a:rPr>
              <a:t>Parler et lire ensemble </a:t>
            </a:r>
          </a:p>
          <a:p>
            <a:pPr marL="365125" lvl="2" indent="-304800" rtl="0">
              <a:lnSpc>
                <a:spcPct val="100000"/>
              </a:lnSpc>
              <a:buSzPts val="2700"/>
            </a:pPr>
            <a:r>
              <a:rPr lang="fr-CA" sz="2200" dirty="0">
                <a:latin typeface="Frutiger LT Std 45 Light" panose="020B0402020204020204" pitchFamily="34" charset="0"/>
              </a:rPr>
              <a:t>Reconnaître les lettres </a:t>
            </a:r>
          </a:p>
          <a:p>
            <a:pPr marL="365125" lvl="2" indent="-304800" rtl="0">
              <a:lnSpc>
                <a:spcPct val="100000"/>
              </a:lnSpc>
              <a:buSzPts val="2700"/>
            </a:pPr>
            <a:r>
              <a:rPr lang="fr-CA" sz="2200" dirty="0">
                <a:latin typeface="Frutiger LT Std 45 Light" panose="020B0402020204020204" pitchFamily="34" charset="0"/>
              </a:rPr>
              <a:t>Exploration créative</a:t>
            </a:r>
          </a:p>
          <a:p>
            <a:pPr marL="365125" lvl="2" indent="-304800" rtl="0">
              <a:lnSpc>
                <a:spcPct val="100000"/>
              </a:lnSpc>
              <a:buSzPts val="2700"/>
            </a:pPr>
            <a:r>
              <a:rPr lang="fr-CA" sz="2200" dirty="0">
                <a:latin typeface="Frutiger LT Std 45 Light" panose="020B0402020204020204" pitchFamily="34" charset="0"/>
              </a:rPr>
              <a:t>Musique et mouvements </a:t>
            </a:r>
          </a:p>
          <a:p>
            <a:pPr marL="365125" lvl="2" indent="-304800" rtl="0">
              <a:lnSpc>
                <a:spcPct val="100000"/>
              </a:lnSpc>
              <a:buSzPts val="2700"/>
            </a:pPr>
            <a:r>
              <a:rPr lang="fr-CA" sz="2200" dirty="0">
                <a:latin typeface="Frutiger LT Std 45 Light" panose="020B0402020204020204" pitchFamily="34" charset="0"/>
              </a:rPr>
              <a:t>Choix sains (livre de cuisine)</a:t>
            </a:r>
          </a:p>
          <a:p>
            <a:pPr marL="365125" lvl="2" indent="-304800" rtl="0">
              <a:lnSpc>
                <a:spcPct val="100000"/>
              </a:lnSpc>
              <a:buSzPts val="2700"/>
            </a:pPr>
            <a:r>
              <a:rPr lang="fr-CA" sz="2200" dirty="0">
                <a:latin typeface="Frutiger LT Std 45 Light" panose="020B0402020204020204" pitchFamily="34" charset="0"/>
              </a:rPr>
              <a:t>Exploration scientifique</a:t>
            </a:r>
          </a:p>
          <a:p>
            <a:pPr marL="365125" lvl="2" indent="-304800" rtl="0">
              <a:lnSpc>
                <a:spcPct val="100000"/>
              </a:lnSpc>
              <a:buSzPts val="2700"/>
            </a:pPr>
            <a:r>
              <a:rPr lang="fr-CA" sz="2200" dirty="0">
                <a:latin typeface="Frutiger LT Std 45 Light" panose="020B0402020204020204" pitchFamily="34" charset="0"/>
              </a:rPr>
              <a:t>Découvrir les mathématiques</a:t>
            </a:r>
          </a:p>
          <a:p>
            <a:pPr marL="365125" lvl="2" indent="-304800" rtl="0">
              <a:lnSpc>
                <a:spcPct val="100000"/>
              </a:lnSpc>
              <a:buSzPts val="2700"/>
            </a:pPr>
            <a:r>
              <a:rPr lang="fr-CA" sz="2200" dirty="0">
                <a:latin typeface="Frutiger LT Std 45 Light" panose="020B0402020204020204" pitchFamily="34" charset="0"/>
              </a:rPr>
              <a:t>Apprentissage socio-émotionnel</a:t>
            </a:r>
          </a:p>
          <a:p>
            <a:pPr marL="365125" lvl="2" indent="-304800" rtl="0">
              <a:lnSpc>
                <a:spcPct val="100000"/>
              </a:lnSpc>
              <a:buSzPts val="2700"/>
            </a:pPr>
            <a:endParaRPr lang="en-CA" sz="2400" dirty="0">
              <a:latin typeface="Frutiger LT Std 45 Light" panose="020B0402020204020204" pitchFamily="34" charset="0"/>
            </a:endParaRPr>
          </a:p>
          <a:p>
            <a:pPr marL="228588" lvl="0" indent="-114288" algn="l" rtl="0">
              <a:lnSpc>
                <a:spcPct val="90000"/>
              </a:lnSpc>
              <a:spcBef>
                <a:spcPts val="1000"/>
              </a:spcBef>
              <a:spcAft>
                <a:spcPts val="0"/>
              </a:spcAft>
              <a:buClr>
                <a:schemeClr val="dk1"/>
              </a:buClr>
              <a:buSzPts val="1800"/>
              <a:buNone/>
            </a:pPr>
            <a:endParaRPr dirty="0">
              <a:latin typeface="Frutiger LT Std 45 Light" panose="020B0402020204020204" pitchFamily="34" charset="0"/>
              <a:sym typeface="Arial"/>
            </a:endParaRPr>
          </a:p>
          <a:p>
            <a:pPr marL="0" lvl="0" indent="342900" algn="l" rtl="0">
              <a:lnSpc>
                <a:spcPct val="100000"/>
              </a:lnSpc>
              <a:spcBef>
                <a:spcPts val="600"/>
              </a:spcBef>
              <a:spcAft>
                <a:spcPts val="0"/>
              </a:spcAft>
              <a:buClr>
                <a:schemeClr val="dk1"/>
              </a:buClr>
              <a:buSzPts val="1100"/>
              <a:buFont typeface="Arial"/>
              <a:buNone/>
            </a:pPr>
            <a:endParaRPr dirty="0">
              <a:latin typeface="Frutiger LT Std 45 Light" panose="020B0402020204020204" pitchFamily="34" charset="0"/>
              <a:sym typeface="Arial"/>
            </a:endParaRPr>
          </a:p>
        </p:txBody>
      </p:sp>
      <p:sp>
        <p:nvSpPr>
          <p:cNvPr id="371" name="Google Shape;371;p21"/>
          <p:cNvSpPr txBox="1">
            <a:spLocks noGrp="1"/>
          </p:cNvSpPr>
          <p:nvPr>
            <p:ph type="body" idx="2"/>
          </p:nvPr>
        </p:nvSpPr>
        <p:spPr>
          <a:xfrm>
            <a:off x="466000" y="129751"/>
            <a:ext cx="11260016" cy="1146141"/>
          </a:xfrm>
          <a:prstGeom prst="rect">
            <a:avLst/>
          </a:prstGeom>
          <a:noFill/>
          <a:ln>
            <a:noFill/>
          </a:ln>
        </p:spPr>
        <p:txBody>
          <a:bodyPr spcFirstLastPara="1" wrap="square" lIns="91425" tIns="45700" rIns="91425" bIns="45700" rtlCol="0" anchor="ctr" anchorCtr="0">
            <a:noAutofit/>
          </a:bodyPr>
          <a:lstStyle/>
          <a:p>
            <a:pPr marL="0" lvl="0" indent="0" rtl="0">
              <a:buSzPts val="4000"/>
            </a:pPr>
            <a:r>
              <a:rPr lang="fr-CA" sz="4000" dirty="0">
                <a:solidFill>
                  <a:schemeClr val="tx1"/>
                </a:solidFill>
                <a:latin typeface="Frutiger LT Std 45 Light" panose="020B0402020204020204" pitchFamily="34" charset="0"/>
              </a:rPr>
              <a:t>Affiches « Bienvenue à la maternelle »</a:t>
            </a:r>
          </a:p>
        </p:txBody>
      </p:sp>
      <p:pic>
        <p:nvPicPr>
          <p:cNvPr id="4" name="Picture 3" descr="Text, letter&#10;&#10;Description automatically generated">
            <a:extLst>
              <a:ext uri="{FF2B5EF4-FFF2-40B4-BE49-F238E27FC236}">
                <a16:creationId xmlns:a16="http://schemas.microsoft.com/office/drawing/2014/main" id="{F6FF42D3-A108-FB3B-F3B7-30D9B571E65E}"/>
              </a:ext>
            </a:extLst>
          </p:cNvPr>
          <p:cNvPicPr>
            <a:picLocks noChangeAspect="1"/>
          </p:cNvPicPr>
          <p:nvPr/>
        </p:nvPicPr>
        <p:blipFill>
          <a:blip r:embed="rId4"/>
          <a:stretch>
            <a:fillRect/>
          </a:stretch>
        </p:blipFill>
        <p:spPr>
          <a:xfrm>
            <a:off x="5197510" y="1074500"/>
            <a:ext cx="3208141" cy="4974325"/>
          </a:xfrm>
          <a:prstGeom prst="rect">
            <a:avLst/>
          </a:prstGeom>
        </p:spPr>
      </p:pic>
      <p:pic>
        <p:nvPicPr>
          <p:cNvPr id="8" name="Picture 7" descr="Text&#10;&#10;Description automatically generated">
            <a:extLst>
              <a:ext uri="{FF2B5EF4-FFF2-40B4-BE49-F238E27FC236}">
                <a16:creationId xmlns:a16="http://schemas.microsoft.com/office/drawing/2014/main" id="{FE3C9524-C1D0-AD2B-17FB-827431DC3C54}"/>
              </a:ext>
            </a:extLst>
          </p:cNvPr>
          <p:cNvPicPr>
            <a:picLocks noChangeAspect="1"/>
          </p:cNvPicPr>
          <p:nvPr/>
        </p:nvPicPr>
        <p:blipFill>
          <a:blip r:embed="rId5"/>
          <a:stretch>
            <a:fillRect/>
          </a:stretch>
        </p:blipFill>
        <p:spPr>
          <a:xfrm>
            <a:off x="8461763" y="1074500"/>
            <a:ext cx="3208141" cy="4974325"/>
          </a:xfrm>
          <a:prstGeom prst="rect">
            <a:avLst/>
          </a:prstGeom>
        </p:spPr>
      </p:pic>
    </p:spTree>
    <p:custDataLst>
      <p:tags r:id="rId1"/>
    </p:custDataLst>
    <p:extLst>
      <p:ext uri="{BB962C8B-B14F-4D97-AF65-F5344CB8AC3E}">
        <p14:creationId xmlns:p14="http://schemas.microsoft.com/office/powerpoint/2010/main" val="34221708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gb30a9b01bd_1_12"/>
          <p:cNvSpPr txBox="1">
            <a:spLocks noGrp="1"/>
          </p:cNvSpPr>
          <p:nvPr>
            <p:ph type="body" idx="1"/>
          </p:nvPr>
        </p:nvSpPr>
        <p:spPr>
          <a:xfrm>
            <a:off x="302353" y="1644242"/>
            <a:ext cx="11469848" cy="4453752"/>
          </a:xfrm>
          <a:prstGeom prst="rect">
            <a:avLst/>
          </a:prstGeom>
          <a:noFill/>
          <a:ln>
            <a:noFill/>
          </a:ln>
        </p:spPr>
        <p:txBody>
          <a:bodyPr spcFirstLastPara="1" wrap="square" lIns="91425" tIns="45700" rIns="91425" bIns="45700" rtlCol="0" anchor="t" anchorCtr="0">
            <a:noAutofit/>
          </a:bodyPr>
          <a:lstStyle/>
          <a:p>
            <a:pPr marL="114300" indent="0" algn="just" rtl="0">
              <a:spcBef>
                <a:spcPts val="0"/>
              </a:spcBef>
              <a:buNone/>
            </a:pPr>
            <a:r>
              <a:rPr lang="fr-CA" sz="2100" dirty="0">
                <a:latin typeface="Frutiger LT Std 45 Light" panose="020B0402020204020204" pitchFamily="34" charset="0"/>
              </a:rPr>
              <a:t>Je voudrais commencer par rendre hommage aux peuples autochtones de toutes les terres où nous nous trouvons aujourd’hui. Alors que nous nous réunissons aujourd’hui sur une plateforme virtuelle, j’aimerais prendre un moment pour reconnaître l’importance du territoire, que nous considérons tous comme étant chez nous. </a:t>
            </a:r>
          </a:p>
          <a:p>
            <a:pPr marL="114300" indent="0" algn="just" rtl="0">
              <a:spcBef>
                <a:spcPts val="0"/>
              </a:spcBef>
              <a:buNone/>
            </a:pPr>
            <a:endParaRPr lang="en-US" sz="1600" dirty="0">
              <a:latin typeface="Frutiger LT Std 45 Light" panose="020B0402020204020204" pitchFamily="34" charset="0"/>
            </a:endParaRPr>
          </a:p>
          <a:p>
            <a:pPr marL="114300" indent="0" algn="just" rtl="0">
              <a:spcBef>
                <a:spcPts val="0"/>
              </a:spcBef>
              <a:buNone/>
            </a:pPr>
            <a:r>
              <a:rPr lang="fr-CA" sz="2100" dirty="0">
                <a:latin typeface="Frutiger LT Std 45 Light" panose="020B0402020204020204" pitchFamily="34" charset="0"/>
              </a:rPr>
              <a:t>En nous réunissant aujourd’hui sur ces terres, nous sommes solidaires de nos frères et sœurs autochtones et de leurs familles pour honorer et respecter les quatre directions, les terres, les eaux, les plantes, les animaux et les ancêtres qui nous ont précédés, ainsi que tous les merveilleux éléments de la création qui existent. </a:t>
            </a:r>
          </a:p>
          <a:p>
            <a:pPr marL="114300" indent="0" algn="just" rtl="0">
              <a:spcBef>
                <a:spcPts val="0"/>
              </a:spcBef>
              <a:buNone/>
            </a:pPr>
            <a:endParaRPr lang="en-US" sz="1600" dirty="0">
              <a:latin typeface="Frutiger LT Std 45 Light" panose="020B0402020204020204" pitchFamily="34" charset="0"/>
            </a:endParaRPr>
          </a:p>
          <a:p>
            <a:pPr marL="114300" indent="0" algn="just" rtl="0">
              <a:spcBef>
                <a:spcPts val="0"/>
              </a:spcBef>
              <a:buNone/>
            </a:pPr>
            <a:r>
              <a:rPr lang="fr-CA" sz="2100" dirty="0">
                <a:latin typeface="Frutiger LT Std 45 Light" panose="020B0402020204020204" pitchFamily="34" charset="0"/>
              </a:rPr>
              <a:t>Nous le faisons pour réaffirmer notre engagement et notre responsabilité dans l’amélioration de nos relations avec les nations et pour parfaire nos propres connaissances des peuples autochtones et de leurs cultures. D’un océan à l’autre, nous rendons hommage aux territoires ancestraux et non cédés des Inuits, des Métis et des Premières Nations qui les habitent.</a:t>
            </a:r>
          </a:p>
          <a:p>
            <a:pPr marL="114300" indent="0" algn="just" rtl="0">
              <a:spcBef>
                <a:spcPts val="0"/>
              </a:spcBef>
              <a:buNone/>
            </a:pPr>
            <a:endParaRPr lang="en-US" sz="1600" dirty="0">
              <a:latin typeface="Frutiger LT Std 45 Light" panose="020B0402020204020204" pitchFamily="34" charset="0"/>
            </a:endParaRPr>
          </a:p>
          <a:p>
            <a:pPr marL="114300" indent="0" algn="just" rtl="0">
              <a:spcBef>
                <a:spcPts val="0"/>
              </a:spcBef>
              <a:buNone/>
            </a:pPr>
            <a:r>
              <a:rPr lang="fr-CA" sz="2100" dirty="0">
                <a:latin typeface="Frutiger LT Std 45 Light" panose="020B0402020204020204" pitchFamily="34" charset="0"/>
              </a:rPr>
              <a:t>~ Texte rédigé par la Commission des étudiants du Canada avec la participation de la ville d’Oakville, 2021</a:t>
            </a:r>
          </a:p>
        </p:txBody>
      </p:sp>
      <p:sp>
        <p:nvSpPr>
          <p:cNvPr id="137" name="Google Shape;137;gb30a9b01bd_1_12"/>
          <p:cNvSpPr txBox="1">
            <a:spLocks noGrp="1"/>
          </p:cNvSpPr>
          <p:nvPr>
            <p:ph type="body" idx="2"/>
          </p:nvPr>
        </p:nvSpPr>
        <p:spPr>
          <a:xfrm>
            <a:off x="488260" y="567059"/>
            <a:ext cx="7469776" cy="901047"/>
          </a:xfrm>
          <a:prstGeom prst="rect">
            <a:avLst/>
          </a:prstGeom>
          <a:noFill/>
          <a:ln>
            <a:noFill/>
          </a:ln>
        </p:spPr>
        <p:txBody>
          <a:bodyPr spcFirstLastPara="1" wrap="square" lIns="91425" tIns="45700" rIns="91425" bIns="45700" rtlCol="0" anchor="ctr" anchorCtr="0">
            <a:noAutofit/>
          </a:bodyPr>
          <a:lstStyle/>
          <a:p>
            <a:pPr marL="0" lvl="0" indent="0" algn="l" rtl="0">
              <a:spcBef>
                <a:spcPts val="0"/>
              </a:spcBef>
              <a:spcAft>
                <a:spcPts val="0"/>
              </a:spcAft>
              <a:buSzPts val="4400"/>
              <a:buNone/>
            </a:pPr>
            <a:r>
              <a:rPr lang="fr-CA" sz="3700" dirty="0">
                <a:solidFill>
                  <a:schemeClr val="tx1"/>
                </a:solidFill>
                <a:latin typeface="Frutiger LT Std 45 Light" panose="020B0402020204020204" pitchFamily="34" charset="0"/>
                <a:sym typeface="Arial"/>
              </a:rPr>
              <a:t>Reconnaissance du territoire par Partenariat en Éducation</a:t>
            </a:r>
            <a:endParaRPr sz="3700" dirty="0">
              <a:solidFill>
                <a:schemeClr val="tx1"/>
              </a:solidFill>
              <a:latin typeface="Frutiger LT Std 45 Light" panose="020B0402020204020204" pitchFamily="34" charset="0"/>
              <a:sym typeface="Arial"/>
            </a:endParaRPr>
          </a:p>
        </p:txBody>
      </p:sp>
    </p:spTree>
    <p:custDataLst>
      <p:tags r:id="rId1"/>
    </p:custDataLst>
    <p:extLst>
      <p:ext uri="{BB962C8B-B14F-4D97-AF65-F5344CB8AC3E}">
        <p14:creationId xmlns:p14="http://schemas.microsoft.com/office/powerpoint/2010/main" val="28063405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gb1f4eb2277_4_0"/>
          <p:cNvSpPr txBox="1">
            <a:spLocks noGrp="1"/>
          </p:cNvSpPr>
          <p:nvPr>
            <p:ph type="body" idx="1"/>
          </p:nvPr>
        </p:nvSpPr>
        <p:spPr>
          <a:xfrm>
            <a:off x="259474" y="1338150"/>
            <a:ext cx="11684875" cy="4709100"/>
          </a:xfrm>
          <a:prstGeom prst="rect">
            <a:avLst/>
          </a:prstGeom>
          <a:noFill/>
          <a:ln>
            <a:noFill/>
          </a:ln>
        </p:spPr>
        <p:txBody>
          <a:bodyPr spcFirstLastPara="1" wrap="square" lIns="91425" tIns="45700" rIns="91425" bIns="45700" rtlCol="0" anchor="t" anchorCtr="0">
            <a:noAutofit/>
          </a:bodyPr>
          <a:lstStyle/>
          <a:p>
            <a:pPr marL="0" lvl="0" indent="0" rtl="0">
              <a:lnSpc>
                <a:spcPct val="100000"/>
              </a:lnSpc>
              <a:spcBef>
                <a:spcPts val="0"/>
              </a:spcBef>
              <a:buClr>
                <a:srgbClr val="000000"/>
              </a:buClr>
              <a:buSzTx/>
              <a:buNone/>
            </a:pPr>
            <a:r>
              <a:rPr lang="fr-CA" sz="2200" dirty="0">
                <a:solidFill>
                  <a:srgbClr val="000000"/>
                </a:solidFill>
                <a:latin typeface="Frutiger LT Std 45 Light" panose="020B0402020204020204" pitchFamily="34" charset="0"/>
              </a:rPr>
              <a:t>S’il est possible d’accueillir les familles pour des séances en présentiel, les options suivantes peuvent être envisagées :</a:t>
            </a:r>
          </a:p>
          <a:p>
            <a:pPr marL="0" lvl="0" indent="0" rtl="0">
              <a:lnSpc>
                <a:spcPct val="100000"/>
              </a:lnSpc>
              <a:spcBef>
                <a:spcPts val="0"/>
              </a:spcBef>
              <a:buClr>
                <a:srgbClr val="000000"/>
              </a:buClr>
              <a:buSzTx/>
              <a:buNone/>
            </a:pPr>
            <a:endParaRPr lang="en-CA" sz="1200" dirty="0">
              <a:solidFill>
                <a:srgbClr val="000000"/>
              </a:solidFill>
              <a:latin typeface="Frutiger LT Std 45 Light" panose="020B0402020204020204" pitchFamily="34" charset="0"/>
            </a:endParaRPr>
          </a:p>
          <a:p>
            <a:pPr marL="439738" lvl="0" indent="0" rtl="0">
              <a:lnSpc>
                <a:spcPct val="100000"/>
              </a:lnSpc>
              <a:spcBef>
                <a:spcPts val="0"/>
              </a:spcBef>
              <a:buClr>
                <a:srgbClr val="000000"/>
              </a:buClr>
              <a:buSzTx/>
              <a:buNone/>
            </a:pPr>
            <a:r>
              <a:rPr lang="fr-CA" sz="2200" dirty="0">
                <a:solidFill>
                  <a:srgbClr val="000000"/>
                </a:solidFill>
                <a:latin typeface="Frutiger LT Std 45 Light" panose="020B0402020204020204" pitchFamily="34" charset="0"/>
              </a:rPr>
              <a:t>● Des séances individuelles</a:t>
            </a:r>
          </a:p>
          <a:p>
            <a:pPr marL="439738" lvl="0" indent="0" rtl="0">
              <a:lnSpc>
                <a:spcPct val="100000"/>
              </a:lnSpc>
              <a:spcBef>
                <a:spcPts val="0"/>
              </a:spcBef>
              <a:buClr>
                <a:srgbClr val="000000"/>
              </a:buClr>
              <a:buSzTx/>
              <a:buNone/>
            </a:pPr>
            <a:r>
              <a:rPr lang="fr-CA" sz="2200" dirty="0">
                <a:solidFill>
                  <a:srgbClr val="000000"/>
                </a:solidFill>
                <a:latin typeface="Frutiger LT Std 45 Light" panose="020B0402020204020204" pitchFamily="34" charset="0"/>
              </a:rPr>
              <a:t>● Des séances en petits groupes</a:t>
            </a:r>
          </a:p>
          <a:p>
            <a:pPr marL="439738" lvl="0" indent="0" rtl="0">
              <a:lnSpc>
                <a:spcPct val="100000"/>
              </a:lnSpc>
              <a:spcBef>
                <a:spcPts val="0"/>
              </a:spcBef>
              <a:buClr>
                <a:srgbClr val="000000"/>
              </a:buClr>
              <a:buSzTx/>
              <a:buNone/>
            </a:pPr>
            <a:r>
              <a:rPr lang="fr-CA" sz="2200" dirty="0">
                <a:solidFill>
                  <a:srgbClr val="000000"/>
                </a:solidFill>
                <a:latin typeface="Frutiger LT Std 45 Light" panose="020B0402020204020204" pitchFamily="34" charset="0"/>
              </a:rPr>
              <a:t>● Des séances régulières en grand groupe</a:t>
            </a:r>
          </a:p>
          <a:p>
            <a:pPr marL="439738" lvl="0" indent="0" rtl="0">
              <a:lnSpc>
                <a:spcPct val="100000"/>
              </a:lnSpc>
              <a:spcBef>
                <a:spcPts val="0"/>
              </a:spcBef>
              <a:buClr>
                <a:srgbClr val="000000"/>
              </a:buClr>
              <a:buSzTx/>
              <a:buNone/>
            </a:pPr>
            <a:r>
              <a:rPr lang="fr-CA" sz="2200" dirty="0">
                <a:solidFill>
                  <a:srgbClr val="000000"/>
                </a:solidFill>
                <a:latin typeface="Frutiger LT Std 45 Light" panose="020B0402020204020204" pitchFamily="34" charset="0"/>
              </a:rPr>
              <a:t>● Des ateliers à l’école ET en plein air</a:t>
            </a:r>
            <a:endParaRPr lang="en-CA" sz="1400" dirty="0">
              <a:solidFill>
                <a:srgbClr val="000000"/>
              </a:solidFill>
              <a:latin typeface="Frutiger LT Std 45 Light" panose="020B0402020204020204" pitchFamily="34" charset="0"/>
            </a:endParaRPr>
          </a:p>
          <a:p>
            <a:pPr marL="0" lvl="0" indent="0" algn="l" rtl="0">
              <a:lnSpc>
                <a:spcPct val="90000"/>
              </a:lnSpc>
              <a:spcBef>
                <a:spcPts val="1000"/>
              </a:spcBef>
              <a:spcAft>
                <a:spcPts val="0"/>
              </a:spcAft>
              <a:buSzPts val="1800"/>
              <a:buNone/>
            </a:pPr>
            <a:endParaRPr dirty="0">
              <a:latin typeface="Frutiger LT Std 45 Light" panose="020B0402020204020204" pitchFamily="34" charset="0"/>
              <a:sym typeface="Arial"/>
            </a:endParaRPr>
          </a:p>
        </p:txBody>
      </p:sp>
      <p:sp>
        <p:nvSpPr>
          <p:cNvPr id="405" name="Google Shape;405;gb1f4eb2277_4_0"/>
          <p:cNvSpPr txBox="1">
            <a:spLocks noGrp="1"/>
          </p:cNvSpPr>
          <p:nvPr>
            <p:ph type="body" idx="2"/>
          </p:nvPr>
        </p:nvSpPr>
        <p:spPr>
          <a:xfrm>
            <a:off x="336367" y="390567"/>
            <a:ext cx="11710384" cy="863100"/>
          </a:xfrm>
          <a:prstGeom prst="rect">
            <a:avLst/>
          </a:prstGeom>
          <a:noFill/>
          <a:ln>
            <a:noFill/>
          </a:ln>
        </p:spPr>
        <p:txBody>
          <a:bodyPr spcFirstLastPara="1" wrap="square" lIns="91425" tIns="45700" rIns="91425" bIns="45700" rtlCol="0" anchor="ctr" anchorCtr="0">
            <a:noAutofit/>
          </a:bodyPr>
          <a:lstStyle/>
          <a:p>
            <a:pPr marL="0" lvl="0" indent="0" algn="l" rtl="0">
              <a:lnSpc>
                <a:spcPct val="90000"/>
              </a:lnSpc>
              <a:spcBef>
                <a:spcPts val="0"/>
              </a:spcBef>
              <a:spcAft>
                <a:spcPts val="0"/>
              </a:spcAft>
              <a:buSzPts val="4400"/>
              <a:buNone/>
            </a:pPr>
            <a:r>
              <a:rPr lang="fr-CA" sz="3700" dirty="0">
                <a:solidFill>
                  <a:schemeClr val="tx1"/>
                </a:solidFill>
                <a:latin typeface="Frutiger LT Std 45 Light" panose="020B0402020204020204" pitchFamily="34" charset="0"/>
                <a:sym typeface="Arial"/>
              </a:rPr>
              <a:t>Options pour le programme « Bienvenue à la maternelle » : Séances en personne</a:t>
            </a:r>
            <a:endParaRPr sz="3700" dirty="0">
              <a:solidFill>
                <a:schemeClr val="tx1"/>
              </a:solidFill>
              <a:latin typeface="Frutiger LT Std 45 Light" panose="020B0402020204020204" pitchFamily="34" charset="0"/>
              <a:sym typeface="Arial"/>
            </a:endParaRPr>
          </a:p>
        </p:txBody>
      </p:sp>
      <p:pic>
        <p:nvPicPr>
          <p:cNvPr id="2" name="Picture 1"/>
          <p:cNvPicPr>
            <a:picLocks noChangeAspect="1"/>
          </p:cNvPicPr>
          <p:nvPr/>
        </p:nvPicPr>
        <p:blipFill>
          <a:blip r:embed="rId4"/>
          <a:stretch>
            <a:fillRect/>
          </a:stretch>
        </p:blipFill>
        <p:spPr>
          <a:xfrm>
            <a:off x="6191559" y="1868986"/>
            <a:ext cx="4705041" cy="3131395"/>
          </a:xfrm>
          <a:prstGeom prst="rect">
            <a:avLst/>
          </a:prstGeom>
        </p:spPr>
      </p:pic>
    </p:spTree>
    <p:custDataLst>
      <p:tags r:id="rId1"/>
    </p:custDataLst>
    <p:extLst>
      <p:ext uri="{BB962C8B-B14F-4D97-AF65-F5344CB8AC3E}">
        <p14:creationId xmlns:p14="http://schemas.microsoft.com/office/powerpoint/2010/main" val="8695055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gb1f4eb2277_4_0"/>
          <p:cNvSpPr txBox="1">
            <a:spLocks noGrp="1"/>
          </p:cNvSpPr>
          <p:nvPr>
            <p:ph type="body" idx="1"/>
          </p:nvPr>
        </p:nvSpPr>
        <p:spPr>
          <a:xfrm>
            <a:off x="259474" y="984668"/>
            <a:ext cx="11932525" cy="4709100"/>
          </a:xfrm>
          <a:prstGeom prst="rect">
            <a:avLst/>
          </a:prstGeom>
          <a:noFill/>
          <a:ln>
            <a:noFill/>
          </a:ln>
        </p:spPr>
        <p:txBody>
          <a:bodyPr spcFirstLastPara="1" wrap="square" lIns="91425" tIns="45700" rIns="91425" bIns="45700" rtlCol="0" anchor="t" anchorCtr="0">
            <a:noAutofit/>
          </a:bodyPr>
          <a:lstStyle/>
          <a:p>
            <a:pPr marL="0" lvl="0" indent="0" algn="l" rtl="0">
              <a:lnSpc>
                <a:spcPct val="90000"/>
              </a:lnSpc>
              <a:spcBef>
                <a:spcPts val="1000"/>
              </a:spcBef>
              <a:spcAft>
                <a:spcPts val="0"/>
              </a:spcAft>
              <a:buSzPts val="1800"/>
              <a:buNone/>
            </a:pPr>
            <a:r>
              <a:rPr lang="fr-CA" sz="2000" dirty="0">
                <a:latin typeface="Frutiger LT Std 45 Light" panose="020B0402020204020204" pitchFamily="34" charset="0"/>
                <a:sym typeface="Arial"/>
              </a:rPr>
              <a:t>Les séances « Bienvenue à la maternelle » en plein air offrent la possibilité de se rencontrer en personne </a:t>
            </a:r>
            <a:br>
              <a:rPr lang="fr-CA" sz="2000" dirty="0">
                <a:latin typeface="Frutiger LT Std 45 Light" panose="020B0402020204020204" pitchFamily="34" charset="0"/>
                <a:sym typeface="Arial"/>
              </a:rPr>
            </a:br>
            <a:r>
              <a:rPr lang="fr-CA" sz="2000" dirty="0">
                <a:latin typeface="Frutiger LT Std 45 Light" panose="020B0402020204020204" pitchFamily="34" charset="0"/>
                <a:sym typeface="Arial"/>
              </a:rPr>
              <a:t>et permettent de respecter la distanciation physique. Certaines considérations sont à prendre en compte : </a:t>
            </a:r>
            <a:endParaRPr sz="2000" dirty="0">
              <a:latin typeface="Frutiger LT Std 45 Light" panose="020B0402020204020204" pitchFamily="34" charset="0"/>
              <a:sym typeface="Arial"/>
            </a:endParaRPr>
          </a:p>
          <a:p>
            <a:pPr marL="0" lvl="0" indent="0" algn="l" rtl="0">
              <a:lnSpc>
                <a:spcPct val="90000"/>
              </a:lnSpc>
              <a:spcBef>
                <a:spcPts val="1000"/>
              </a:spcBef>
              <a:spcAft>
                <a:spcPts val="0"/>
              </a:spcAft>
              <a:buSzPts val="1800"/>
              <a:buNone/>
            </a:pPr>
            <a:endParaRPr sz="2000" dirty="0">
              <a:latin typeface="Frutiger LT Std 45 Light" panose="020B0402020204020204" pitchFamily="34" charset="0"/>
              <a:sym typeface="Arial"/>
            </a:endParaRPr>
          </a:p>
          <a:p>
            <a:pPr marL="0" lvl="0" indent="0" algn="l" rtl="0">
              <a:lnSpc>
                <a:spcPct val="90000"/>
              </a:lnSpc>
              <a:spcBef>
                <a:spcPts val="1000"/>
              </a:spcBef>
              <a:spcAft>
                <a:spcPts val="0"/>
              </a:spcAft>
              <a:buSzPts val="1800"/>
              <a:buNone/>
            </a:pPr>
            <a:endParaRPr sz="2000" dirty="0">
              <a:latin typeface="Frutiger LT Std 45 Light" panose="020B0402020204020204" pitchFamily="34" charset="0"/>
              <a:sym typeface="Arial"/>
            </a:endParaRPr>
          </a:p>
          <a:p>
            <a:pPr marL="0" lvl="0" indent="0" algn="l" rtl="0">
              <a:lnSpc>
                <a:spcPct val="90000"/>
              </a:lnSpc>
              <a:spcBef>
                <a:spcPts val="1000"/>
              </a:spcBef>
              <a:spcAft>
                <a:spcPts val="0"/>
              </a:spcAft>
              <a:buSzPts val="1800"/>
              <a:buNone/>
            </a:pPr>
            <a:endParaRPr sz="2000" dirty="0">
              <a:latin typeface="Frutiger LT Std 45 Light" panose="020B0402020204020204" pitchFamily="34" charset="0"/>
              <a:sym typeface="Arial"/>
            </a:endParaRPr>
          </a:p>
        </p:txBody>
      </p:sp>
      <p:sp>
        <p:nvSpPr>
          <p:cNvPr id="405" name="Google Shape;405;gb1f4eb2277_4_0"/>
          <p:cNvSpPr txBox="1">
            <a:spLocks noGrp="1"/>
          </p:cNvSpPr>
          <p:nvPr>
            <p:ph type="body" idx="2"/>
          </p:nvPr>
        </p:nvSpPr>
        <p:spPr>
          <a:xfrm>
            <a:off x="267832" y="301132"/>
            <a:ext cx="11259900" cy="863100"/>
          </a:xfrm>
          <a:prstGeom prst="rect">
            <a:avLst/>
          </a:prstGeom>
          <a:noFill/>
          <a:ln>
            <a:noFill/>
          </a:ln>
        </p:spPr>
        <p:txBody>
          <a:bodyPr spcFirstLastPara="1" wrap="square" lIns="91425" tIns="45700" rIns="91425" bIns="45700" rtlCol="0" anchor="ctr" anchorCtr="0">
            <a:noAutofit/>
          </a:bodyPr>
          <a:lstStyle/>
          <a:p>
            <a:pPr marL="0" lvl="0" indent="0" algn="l" rtl="0">
              <a:lnSpc>
                <a:spcPct val="90000"/>
              </a:lnSpc>
              <a:spcBef>
                <a:spcPts val="0"/>
              </a:spcBef>
              <a:spcAft>
                <a:spcPts val="0"/>
              </a:spcAft>
              <a:buSzPts val="4400"/>
              <a:buNone/>
            </a:pPr>
            <a:r>
              <a:rPr lang="fr-CA" sz="4000" dirty="0">
                <a:solidFill>
                  <a:schemeClr val="tx1"/>
                </a:solidFill>
                <a:latin typeface="Frutiger LT Std 45 Light" panose="020B0402020204020204" pitchFamily="34" charset="0"/>
                <a:sym typeface="Arial"/>
              </a:rPr>
              <a:t>Séances en plein air</a:t>
            </a:r>
            <a:endParaRPr sz="4000" dirty="0">
              <a:solidFill>
                <a:schemeClr val="tx1"/>
              </a:solidFill>
              <a:latin typeface="Frutiger LT Std 45 Light" panose="020B0402020204020204" pitchFamily="34" charset="0"/>
              <a:sym typeface="Arial"/>
            </a:endParaRPr>
          </a:p>
        </p:txBody>
      </p:sp>
      <p:sp>
        <p:nvSpPr>
          <p:cNvPr id="5" name="Google Shape;404;gb1f4eb2277_4_0"/>
          <p:cNvSpPr txBox="1">
            <a:spLocks/>
          </p:cNvSpPr>
          <p:nvPr/>
        </p:nvSpPr>
        <p:spPr>
          <a:xfrm>
            <a:off x="267832" y="1862969"/>
            <a:ext cx="6806436" cy="4709100"/>
          </a:xfrm>
          <a:prstGeom prst="rect">
            <a:avLst/>
          </a:prstGeom>
          <a:noFill/>
          <a:ln>
            <a:noFill/>
          </a:ln>
        </p:spPr>
        <p:txBody>
          <a:bodyPr spcFirstLastPara="1" wrap="square" lIns="91425" tIns="45700" rIns="91425" bIns="45700" rtlCol="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339725" indent="-295275" rtl="0">
              <a:lnSpc>
                <a:spcPct val="100000"/>
              </a:lnSpc>
              <a:spcBef>
                <a:spcPts val="400"/>
              </a:spcBef>
              <a:buClr>
                <a:srgbClr val="000000"/>
              </a:buClr>
              <a:buSzPts val="2900"/>
            </a:pPr>
            <a:r>
              <a:rPr lang="fr-CA" sz="2000" dirty="0">
                <a:solidFill>
                  <a:srgbClr val="000000"/>
                </a:solidFill>
                <a:latin typeface="Frutiger LT Std 45 Light" panose="020B0402020204020204" pitchFamily="34" charset="0"/>
              </a:rPr>
              <a:t>Les directives de la santé publique</a:t>
            </a:r>
          </a:p>
          <a:p>
            <a:pPr marL="339725" indent="-295275" rtl="0">
              <a:lnSpc>
                <a:spcPct val="100000"/>
              </a:lnSpc>
              <a:spcBef>
                <a:spcPts val="400"/>
              </a:spcBef>
              <a:buClr>
                <a:srgbClr val="000000"/>
              </a:buClr>
              <a:buSzPts val="2900"/>
            </a:pPr>
            <a:r>
              <a:rPr lang="fr-CA" sz="2000" dirty="0">
                <a:solidFill>
                  <a:srgbClr val="000000"/>
                </a:solidFill>
                <a:latin typeface="Frutiger LT Std 45 Light" panose="020B0402020204020204" pitchFamily="34" charset="0"/>
              </a:rPr>
              <a:t>Les stratégies pour regrouper les familles et assister aux ateliers</a:t>
            </a:r>
          </a:p>
          <a:p>
            <a:pPr marL="339725" indent="-295275" rtl="0">
              <a:lnSpc>
                <a:spcPct val="100000"/>
              </a:lnSpc>
              <a:spcBef>
                <a:spcPts val="400"/>
              </a:spcBef>
              <a:buClr>
                <a:srgbClr val="000000"/>
              </a:buClr>
              <a:buSzPts val="2900"/>
            </a:pPr>
            <a:r>
              <a:rPr lang="fr-CA" sz="2000" spc="-20" dirty="0">
                <a:solidFill>
                  <a:srgbClr val="000000"/>
                </a:solidFill>
                <a:latin typeface="Frutiger LT Std 45 Light" panose="020B0402020204020204" pitchFamily="34" charset="0"/>
              </a:rPr>
              <a:t>La manière d’exploiter l’environnement extérieur (par exemple, amasser et utiliser des matériaux naturels, faire une chasse au trésor, faire des activités physiques comme de l’escalade, des jeux d’équilibre, de la danse, etc.)</a:t>
            </a:r>
          </a:p>
          <a:p>
            <a:pPr marL="339725" indent="-295275" rtl="0">
              <a:lnSpc>
                <a:spcPct val="100000"/>
              </a:lnSpc>
              <a:spcBef>
                <a:spcPts val="400"/>
              </a:spcBef>
              <a:buClr>
                <a:srgbClr val="000000"/>
              </a:buClr>
              <a:buSzPts val="2900"/>
            </a:pPr>
            <a:r>
              <a:rPr lang="fr-CA" sz="2000" spc="-20" dirty="0">
                <a:solidFill>
                  <a:srgbClr val="000000"/>
                </a:solidFill>
                <a:latin typeface="Frutiger LT Std 45 Light" panose="020B0402020204020204" pitchFamily="34" charset="0"/>
              </a:rPr>
              <a:t>L’espacement entre les ateliers et celui entre les participants, ainsi que l’utilisation des affiches « Bienvenue à la maternelle », par exemple en les fixant à la clôture </a:t>
            </a:r>
          </a:p>
          <a:p>
            <a:pPr marL="339725" indent="-295275" rtl="0">
              <a:lnSpc>
                <a:spcPct val="100000"/>
              </a:lnSpc>
              <a:spcBef>
                <a:spcPts val="400"/>
              </a:spcBef>
              <a:buClr>
                <a:srgbClr val="000000"/>
              </a:buClr>
              <a:buSzPts val="2900"/>
            </a:pPr>
            <a:r>
              <a:rPr lang="fr-CA" sz="2000" dirty="0">
                <a:solidFill>
                  <a:srgbClr val="000000"/>
                </a:solidFill>
                <a:latin typeface="Frutiger LT Std 45 Light" panose="020B0402020204020204" pitchFamily="34" charset="0"/>
              </a:rPr>
              <a:t>La distribution des sacs « Bienvenue à la maternelle »</a:t>
            </a:r>
          </a:p>
          <a:p>
            <a:pPr marL="339725" indent="-295275" rtl="0">
              <a:lnSpc>
                <a:spcPct val="100000"/>
              </a:lnSpc>
              <a:spcBef>
                <a:spcPts val="400"/>
              </a:spcBef>
              <a:buClr>
                <a:srgbClr val="000000"/>
              </a:buClr>
              <a:buSzPts val="2900"/>
            </a:pPr>
            <a:r>
              <a:rPr lang="fr-CA" sz="2000" dirty="0">
                <a:solidFill>
                  <a:srgbClr val="000000"/>
                </a:solidFill>
                <a:latin typeface="Frutiger LT Std 45 Light" panose="020B0402020204020204" pitchFamily="34" charset="0"/>
              </a:rPr>
              <a:t>La participation des partenaires communautaires</a:t>
            </a:r>
            <a:endParaRPr lang="en-CA" sz="2000" dirty="0">
              <a:solidFill>
                <a:srgbClr val="000000"/>
              </a:solidFill>
              <a:latin typeface="Frutiger LT Std 45 Light" panose="020B0402020204020204" pitchFamily="34" charset="0"/>
            </a:endParaRPr>
          </a:p>
        </p:txBody>
      </p:sp>
      <p:pic>
        <p:nvPicPr>
          <p:cNvPr id="2" name="Picture 1"/>
          <p:cNvPicPr>
            <a:picLocks noChangeAspect="1"/>
          </p:cNvPicPr>
          <p:nvPr/>
        </p:nvPicPr>
        <p:blipFill>
          <a:blip r:embed="rId4"/>
          <a:stretch>
            <a:fillRect/>
          </a:stretch>
        </p:blipFill>
        <p:spPr>
          <a:xfrm>
            <a:off x="7231868" y="2020889"/>
            <a:ext cx="4802530" cy="3274153"/>
          </a:xfrm>
          <a:prstGeom prst="rect">
            <a:avLst/>
          </a:prstGeom>
          <a:ln w="38100">
            <a:solidFill>
              <a:srgbClr val="6A89BC"/>
            </a:solidFill>
          </a:ln>
        </p:spPr>
      </p:pic>
    </p:spTree>
    <p:custDataLst>
      <p:tags r:id="rId1"/>
    </p:custDataLst>
    <p:extLst>
      <p:ext uri="{BB962C8B-B14F-4D97-AF65-F5344CB8AC3E}">
        <p14:creationId xmlns:p14="http://schemas.microsoft.com/office/powerpoint/2010/main" val="22077162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gb2556f2803_0_43"/>
          <p:cNvSpPr txBox="1">
            <a:spLocks noGrp="1"/>
          </p:cNvSpPr>
          <p:nvPr>
            <p:ph type="body" idx="1"/>
          </p:nvPr>
        </p:nvSpPr>
        <p:spPr>
          <a:xfrm>
            <a:off x="446314" y="1026337"/>
            <a:ext cx="11440885" cy="1018000"/>
          </a:xfrm>
          <a:prstGeom prst="rect">
            <a:avLst/>
          </a:prstGeom>
          <a:noFill/>
          <a:ln>
            <a:noFill/>
          </a:ln>
        </p:spPr>
        <p:txBody>
          <a:bodyPr spcFirstLastPara="1" wrap="square" lIns="91425" tIns="45700" rIns="91425" bIns="45700" rtlCol="0" anchor="t" anchorCtr="0">
            <a:noAutofit/>
          </a:bodyPr>
          <a:lstStyle/>
          <a:p>
            <a:pPr marL="0" lvl="0" indent="0" rtl="0">
              <a:buNone/>
            </a:pPr>
            <a:r>
              <a:rPr lang="fr-CA" sz="2200" dirty="0">
                <a:latin typeface="Frutiger LT Std 45 Light" panose="020B0402020204020204" pitchFamily="34" charset="0"/>
              </a:rPr>
              <a:t>Les séances virtuelles sont un autre moyen de faire participer les familles. Certaines considérations sont à prendre en compte</a:t>
            </a:r>
            <a:r>
              <a:rPr lang="fr-CA" sz="2200" dirty="0">
                <a:latin typeface="Frutiger LT Std 45 Light" panose="020B0402020204020204" pitchFamily="34" charset="0"/>
                <a:sym typeface="Arial"/>
              </a:rPr>
              <a:t> :</a:t>
            </a:r>
          </a:p>
          <a:p>
            <a:pPr marL="0" lvl="0" indent="0" algn="just" rtl="0">
              <a:lnSpc>
                <a:spcPct val="115000"/>
              </a:lnSpc>
              <a:spcBef>
                <a:spcPts val="0"/>
              </a:spcBef>
              <a:spcAft>
                <a:spcPts val="0"/>
              </a:spcAft>
              <a:buSzPts val="1800"/>
              <a:buNone/>
            </a:pPr>
            <a:endParaRPr sz="2200" dirty="0">
              <a:latin typeface="Frutiger LT Std 45 Light" panose="020B0402020204020204" pitchFamily="34" charset="0"/>
              <a:sym typeface="Arial"/>
            </a:endParaRPr>
          </a:p>
          <a:p>
            <a:pPr marL="457200" lvl="0" indent="0" algn="just" rtl="0">
              <a:lnSpc>
                <a:spcPct val="110000"/>
              </a:lnSpc>
              <a:spcBef>
                <a:spcPts val="0"/>
              </a:spcBef>
              <a:spcAft>
                <a:spcPts val="0"/>
              </a:spcAft>
              <a:buSzPts val="1800"/>
              <a:buNone/>
            </a:pPr>
            <a:endParaRPr sz="2200" dirty="0">
              <a:latin typeface="Frutiger LT Std 45 Light" panose="020B0402020204020204" pitchFamily="34" charset="0"/>
              <a:sym typeface="Arial"/>
            </a:endParaRPr>
          </a:p>
        </p:txBody>
      </p:sp>
      <p:sp>
        <p:nvSpPr>
          <p:cNvPr id="325" name="Google Shape;325;gb2556f2803_0_43"/>
          <p:cNvSpPr txBox="1">
            <a:spLocks noGrp="1"/>
          </p:cNvSpPr>
          <p:nvPr>
            <p:ph type="body" idx="2"/>
          </p:nvPr>
        </p:nvSpPr>
        <p:spPr>
          <a:xfrm>
            <a:off x="446314" y="293196"/>
            <a:ext cx="11260016" cy="863125"/>
          </a:xfrm>
          <a:prstGeom prst="rect">
            <a:avLst/>
          </a:prstGeom>
          <a:noFill/>
          <a:ln>
            <a:noFill/>
          </a:ln>
        </p:spPr>
        <p:txBody>
          <a:bodyPr spcFirstLastPara="1" wrap="square" lIns="91425" tIns="45700" rIns="91425" bIns="45700" rtlCol="0" anchor="ctr" anchorCtr="0">
            <a:noAutofit/>
          </a:bodyPr>
          <a:lstStyle/>
          <a:p>
            <a:pPr marL="0" lvl="0" indent="0" algn="l" rtl="0">
              <a:lnSpc>
                <a:spcPct val="90000"/>
              </a:lnSpc>
              <a:spcBef>
                <a:spcPts val="0"/>
              </a:spcBef>
              <a:spcAft>
                <a:spcPts val="0"/>
              </a:spcAft>
              <a:buSzPts val="4400"/>
              <a:buNone/>
            </a:pPr>
            <a:r>
              <a:rPr lang="fr-CA" sz="4000" dirty="0">
                <a:solidFill>
                  <a:schemeClr val="tx1"/>
                </a:solidFill>
                <a:latin typeface="Frutiger LT Std 45 Light" panose="020B0402020204020204" pitchFamily="34" charset="0"/>
                <a:sym typeface="Arial"/>
              </a:rPr>
              <a:t>Séances virtuelles</a:t>
            </a:r>
            <a:endParaRPr sz="4000" dirty="0">
              <a:solidFill>
                <a:schemeClr val="tx1"/>
              </a:solidFill>
              <a:latin typeface="Frutiger LT Std 45 Light" panose="020B0402020204020204" pitchFamily="34" charset="0"/>
              <a:sym typeface="Arial"/>
            </a:endParaRPr>
          </a:p>
        </p:txBody>
      </p:sp>
      <p:sp>
        <p:nvSpPr>
          <p:cNvPr id="5" name="Google Shape;324;gb2556f2803_0_43"/>
          <p:cNvSpPr txBox="1">
            <a:spLocks/>
          </p:cNvSpPr>
          <p:nvPr/>
        </p:nvSpPr>
        <p:spPr>
          <a:xfrm>
            <a:off x="304074" y="1708621"/>
            <a:ext cx="7510417" cy="4424620"/>
          </a:xfrm>
          <a:prstGeom prst="rect">
            <a:avLst/>
          </a:prstGeom>
          <a:noFill/>
          <a:ln>
            <a:noFill/>
          </a:ln>
        </p:spPr>
        <p:txBody>
          <a:bodyPr spcFirstLastPara="1" wrap="square" lIns="91425" tIns="45700" rIns="91425" bIns="45700" rtlCol="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algn="just" rtl="0">
              <a:lnSpc>
                <a:spcPct val="100000"/>
              </a:lnSpc>
              <a:spcBef>
                <a:spcPts val="600"/>
              </a:spcBef>
              <a:buClr>
                <a:srgbClr val="000000"/>
              </a:buClr>
              <a:buFont typeface="Arial"/>
              <a:buChar char="●"/>
            </a:pPr>
            <a:r>
              <a:rPr lang="fr-CA" sz="2100" dirty="0">
                <a:solidFill>
                  <a:srgbClr val="000000"/>
                </a:solidFill>
                <a:latin typeface="Frutiger LT Std 45 Light" panose="020B0402020204020204" pitchFamily="34" charset="0"/>
              </a:rPr>
              <a:t>Une stratégie pour distribuer les sacs (p. ex. ramassage ou livraison à domicile)</a:t>
            </a:r>
          </a:p>
          <a:p>
            <a:pPr indent="-349250" algn="just" rtl="0">
              <a:lnSpc>
                <a:spcPct val="100000"/>
              </a:lnSpc>
              <a:spcBef>
                <a:spcPts val="600"/>
              </a:spcBef>
              <a:buClr>
                <a:srgbClr val="000000"/>
              </a:buClr>
              <a:buSzPts val="1900"/>
              <a:buFont typeface="Arial"/>
              <a:buChar char="●"/>
            </a:pPr>
            <a:r>
              <a:rPr lang="fr-CA" sz="2100" dirty="0">
                <a:solidFill>
                  <a:srgbClr val="000000"/>
                </a:solidFill>
                <a:latin typeface="Frutiger LT Std 45 Light" panose="020B0402020204020204" pitchFamily="34" charset="0"/>
              </a:rPr>
              <a:t>Une stratégie pour que l’équipe-école puisse entrer en contact avec les familles pour :</a:t>
            </a:r>
          </a:p>
          <a:p>
            <a:pPr marL="107950" indent="0" algn="just" rtl="0">
              <a:lnSpc>
                <a:spcPct val="100000"/>
              </a:lnSpc>
              <a:buClr>
                <a:srgbClr val="000000"/>
              </a:buClr>
              <a:buSzPts val="1900"/>
              <a:buFont typeface="Arial"/>
              <a:buNone/>
            </a:pPr>
            <a:endParaRPr lang="en-CA" sz="1200" dirty="0">
              <a:solidFill>
                <a:srgbClr val="000000"/>
              </a:solidFill>
              <a:latin typeface="Frutiger LT Std 45 Light" panose="020B0402020204020204" pitchFamily="34" charset="0"/>
            </a:endParaRPr>
          </a:p>
          <a:p>
            <a:pPr marL="723900" lvl="2" algn="just" rtl="0">
              <a:lnSpc>
                <a:spcPct val="100000"/>
              </a:lnSpc>
              <a:spcBef>
                <a:spcPts val="0"/>
              </a:spcBef>
              <a:buClr>
                <a:srgbClr val="000000"/>
              </a:buClr>
              <a:buFont typeface="Courier New" panose="02070309020205020404" pitchFamily="49" charset="0"/>
              <a:buChar char="o"/>
              <a:tabLst>
                <a:tab pos="1619250" algn="ctr"/>
              </a:tabLst>
            </a:pPr>
            <a:r>
              <a:rPr lang="fr-CA" sz="2100" dirty="0">
                <a:solidFill>
                  <a:srgbClr val="000000"/>
                </a:solidFill>
                <a:latin typeface="Frutiger LT Std 45 Light" panose="020B0402020204020204" pitchFamily="34" charset="0"/>
              </a:rPr>
              <a:t>Leur présenter l’école et les enseignants</a:t>
            </a:r>
          </a:p>
          <a:p>
            <a:pPr marL="723900" lvl="2" algn="just" rtl="0">
              <a:lnSpc>
                <a:spcPct val="100000"/>
              </a:lnSpc>
              <a:spcBef>
                <a:spcPts val="0"/>
              </a:spcBef>
              <a:buClr>
                <a:srgbClr val="000000"/>
              </a:buClr>
              <a:buFont typeface="Courier New" panose="02070309020205020404" pitchFamily="49" charset="0"/>
              <a:buChar char="o"/>
              <a:tabLst>
                <a:tab pos="1619250" algn="ctr"/>
              </a:tabLst>
            </a:pPr>
            <a:r>
              <a:rPr lang="fr-CA" sz="2100" dirty="0">
                <a:solidFill>
                  <a:srgbClr val="000000"/>
                </a:solidFill>
                <a:latin typeface="Frutiger LT Std 45 Light" panose="020B0402020204020204" pitchFamily="34" charset="0"/>
              </a:rPr>
              <a:t>Leur présenter les </a:t>
            </a:r>
            <a:r>
              <a:rPr lang="fr-CA" sz="2100" i="1" dirty="0">
                <a:solidFill>
                  <a:srgbClr val="000000"/>
                </a:solidFill>
                <a:latin typeface="Frutiger LT Std 45 Light" panose="020B0402020204020204" pitchFamily="34" charset="0"/>
              </a:rPr>
              <a:t>messages clés </a:t>
            </a:r>
            <a:r>
              <a:rPr lang="fr-CA" sz="2100" dirty="0">
                <a:solidFill>
                  <a:srgbClr val="000000"/>
                </a:solidFill>
                <a:latin typeface="Frutiger LT Std 45 Light" panose="020B0402020204020204" pitchFamily="34" charset="0"/>
              </a:rPr>
              <a:t>du programme et les ressources du sac</a:t>
            </a:r>
          </a:p>
          <a:p>
            <a:pPr marL="723900" lvl="2" algn="just" rtl="0">
              <a:lnSpc>
                <a:spcPct val="100000"/>
              </a:lnSpc>
              <a:spcBef>
                <a:spcPts val="0"/>
              </a:spcBef>
              <a:buClr>
                <a:srgbClr val="000000"/>
              </a:buClr>
              <a:buFont typeface="Courier New" panose="02070309020205020404" pitchFamily="49" charset="0"/>
              <a:buChar char="o"/>
              <a:tabLst>
                <a:tab pos="1619250" algn="ctr"/>
              </a:tabLst>
            </a:pPr>
            <a:r>
              <a:rPr lang="fr-CA" sz="2100" dirty="0">
                <a:solidFill>
                  <a:srgbClr val="000000"/>
                </a:solidFill>
                <a:latin typeface="Frutiger LT Std 45 Light" panose="020B0402020204020204" pitchFamily="34" charset="0"/>
              </a:rPr>
              <a:t>Leur expliquer les activités qu’elles peuvent faire à la maison</a:t>
            </a:r>
          </a:p>
          <a:p>
            <a:pPr marL="723900" lvl="2" algn="just" rtl="0">
              <a:lnSpc>
                <a:spcPct val="100000"/>
              </a:lnSpc>
              <a:spcBef>
                <a:spcPts val="0"/>
              </a:spcBef>
              <a:buClr>
                <a:srgbClr val="000000"/>
              </a:buClr>
              <a:buFont typeface="Courier New" panose="02070309020205020404" pitchFamily="49" charset="0"/>
              <a:buChar char="o"/>
              <a:tabLst>
                <a:tab pos="1619250" algn="ctr"/>
              </a:tabLst>
            </a:pPr>
            <a:r>
              <a:rPr lang="fr-CA" sz="2100" spc="-20" dirty="0">
                <a:solidFill>
                  <a:srgbClr val="000000"/>
                </a:solidFill>
                <a:latin typeface="Frutiger LT Std 45 Light"/>
              </a:rPr>
              <a:t>Organiser une séance virtuelle en direct qui peut être enregistrée et publiée en ligne pour que les familles puissent y accéder</a:t>
            </a:r>
            <a:endParaRPr lang="en-CA" sz="2100" spc="-20" dirty="0">
              <a:solidFill>
                <a:srgbClr val="000000"/>
              </a:solidFill>
              <a:latin typeface="Frutiger LT Std 45 Light"/>
            </a:endParaRPr>
          </a:p>
        </p:txBody>
      </p:sp>
      <p:pic>
        <p:nvPicPr>
          <p:cNvPr id="6" name="Picture 2" descr="A picture containing text, person, outdoor&#10;&#10;Description automatically generated">
            <a:extLst>
              <a:ext uri="{FF2B5EF4-FFF2-40B4-BE49-F238E27FC236}">
                <a16:creationId xmlns:a16="http://schemas.microsoft.com/office/drawing/2014/main" id="{3E884DB0-A2CA-43B6-944A-81A3857AF4AF}"/>
              </a:ext>
            </a:extLst>
          </p:cNvPr>
          <p:cNvPicPr>
            <a:picLocks noChangeAspect="1"/>
          </p:cNvPicPr>
          <p:nvPr/>
        </p:nvPicPr>
        <p:blipFill>
          <a:blip r:embed="rId4"/>
          <a:stretch>
            <a:fillRect/>
          </a:stretch>
        </p:blipFill>
        <p:spPr>
          <a:xfrm>
            <a:off x="8678174" y="1840701"/>
            <a:ext cx="2743200" cy="3550410"/>
          </a:xfrm>
          <a:prstGeom prst="rect">
            <a:avLst/>
          </a:prstGeom>
        </p:spPr>
      </p:pic>
    </p:spTree>
    <p:custDataLst>
      <p:tags r:id="rId1"/>
    </p:custDataLst>
    <p:extLst>
      <p:ext uri="{BB962C8B-B14F-4D97-AF65-F5344CB8AC3E}">
        <p14:creationId xmlns:p14="http://schemas.microsoft.com/office/powerpoint/2010/main" val="11903084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gb2556f2803_0_31"/>
          <p:cNvSpPr txBox="1">
            <a:spLocks noGrp="1"/>
          </p:cNvSpPr>
          <p:nvPr>
            <p:ph type="body" idx="1"/>
          </p:nvPr>
        </p:nvSpPr>
        <p:spPr>
          <a:xfrm>
            <a:off x="321174" y="1198000"/>
            <a:ext cx="7472997" cy="4709100"/>
          </a:xfrm>
          <a:prstGeom prst="rect">
            <a:avLst/>
          </a:prstGeom>
          <a:noFill/>
          <a:ln>
            <a:noFill/>
          </a:ln>
        </p:spPr>
        <p:txBody>
          <a:bodyPr spcFirstLastPara="1" wrap="square" lIns="91425" tIns="45700" rIns="91425" bIns="45700" rtlCol="0" anchor="t" anchorCtr="0">
            <a:noAutofit/>
          </a:bodyPr>
          <a:lstStyle/>
          <a:p>
            <a:pPr marL="0" lvl="0" indent="0" rtl="0">
              <a:lnSpc>
                <a:spcPct val="115000"/>
              </a:lnSpc>
              <a:buNone/>
            </a:pPr>
            <a:r>
              <a:rPr lang="fr-CA" sz="2200" dirty="0">
                <a:latin typeface="Frutiger LT Std 45 Light" panose="020B0402020204020204" pitchFamily="34" charset="0"/>
              </a:rPr>
              <a:t>Les ressources pour les séances virtuelles comprennent :</a:t>
            </a:r>
          </a:p>
          <a:p>
            <a:pPr marL="0" lvl="0" indent="0" rtl="0">
              <a:lnSpc>
                <a:spcPct val="115000"/>
              </a:lnSpc>
              <a:buNone/>
            </a:pPr>
            <a:endParaRPr lang="en-CA" sz="1200" dirty="0">
              <a:latin typeface="Frutiger LT Std 45 Light" panose="020B0402020204020204" pitchFamily="34" charset="0"/>
            </a:endParaRPr>
          </a:p>
          <a:p>
            <a:pPr marL="342900" lvl="0" rtl="0">
              <a:lnSpc>
                <a:spcPct val="100000"/>
              </a:lnSpc>
              <a:buSzPct val="100000"/>
              <a:buFont typeface="Arial" panose="020B0604020202020204" pitchFamily="34" charset="0"/>
              <a:buChar char="•"/>
            </a:pPr>
            <a:r>
              <a:rPr lang="fr-CA" sz="2200" dirty="0">
                <a:latin typeface="Frutiger LT Std 45 Light" panose="020B0402020204020204" pitchFamily="34" charset="0"/>
              </a:rPr>
              <a:t>Un modèle virtuel de présentation PowerPoint qui peut être personnalisé et envoyé par courriel aux familles</a:t>
            </a:r>
          </a:p>
          <a:p>
            <a:pPr marL="342900" lvl="0" rtl="0">
              <a:lnSpc>
                <a:spcPct val="100000"/>
              </a:lnSpc>
              <a:buSzPct val="100000"/>
              <a:buFont typeface="Arial" panose="020B0604020202020204" pitchFamily="34" charset="0"/>
              <a:buChar char="•"/>
            </a:pPr>
            <a:r>
              <a:rPr lang="fr-CA" sz="2200" dirty="0">
                <a:latin typeface="Frutiger LT Std 45 Light" panose="020B0402020204020204" pitchFamily="34" charset="0"/>
              </a:rPr>
              <a:t>Des conseils pour planifier et animer des séances virtuelles </a:t>
            </a:r>
          </a:p>
          <a:p>
            <a:pPr marL="342900" lvl="0" rtl="0">
              <a:lnSpc>
                <a:spcPct val="100000"/>
              </a:lnSpc>
              <a:buSzPct val="100000"/>
              <a:buFont typeface="Arial" panose="020B0604020202020204" pitchFamily="34" charset="0"/>
              <a:buChar char="•"/>
            </a:pPr>
            <a:r>
              <a:rPr lang="fr-CA" sz="2200" dirty="0">
                <a:latin typeface="Frutiger LT Std 45 Light" panose="020B0402020204020204" pitchFamily="34" charset="0"/>
              </a:rPr>
              <a:t>Des vidéos de « Bienvenue à la maternelle » sur le site Web de </a:t>
            </a:r>
            <a:r>
              <a:rPr lang="en-CA" sz="2200" dirty="0" err="1">
                <a:latin typeface="Frutiger LT Std 45 Light" panose="020B0402020204020204" pitchFamily="34" charset="0"/>
              </a:rPr>
              <a:t>Bienvenue</a:t>
            </a:r>
            <a:r>
              <a:rPr lang="en-CA" sz="2200" dirty="0">
                <a:latin typeface="Frutiger LT Std 45 Light" panose="020B0402020204020204" pitchFamily="34" charset="0"/>
              </a:rPr>
              <a:t> </a:t>
            </a:r>
            <a:r>
              <a:rPr lang="fr-CA" sz="2200" dirty="0">
                <a:latin typeface="Frutiger LT Std 45 Light" panose="020B0402020204020204" pitchFamily="34" charset="0"/>
              </a:rPr>
              <a:t>à la maternelle</a:t>
            </a:r>
            <a:endParaRPr sz="2200" dirty="0">
              <a:latin typeface="Frutiger LT Std 45 Light" panose="020B0402020204020204" pitchFamily="34" charset="0"/>
              <a:sym typeface="Arial"/>
            </a:endParaRPr>
          </a:p>
          <a:p>
            <a:pPr marL="0" lvl="0" indent="0" algn="l" rtl="0">
              <a:lnSpc>
                <a:spcPct val="90000"/>
              </a:lnSpc>
              <a:spcBef>
                <a:spcPts val="1000"/>
              </a:spcBef>
              <a:spcAft>
                <a:spcPts val="0"/>
              </a:spcAft>
              <a:buSzPts val="1800"/>
              <a:buNone/>
            </a:pPr>
            <a:endParaRPr sz="2200" dirty="0">
              <a:latin typeface="Frutiger LT Std 45 Light" panose="020B0402020204020204" pitchFamily="34" charset="0"/>
              <a:sym typeface="Arial"/>
            </a:endParaRPr>
          </a:p>
        </p:txBody>
      </p:sp>
      <p:sp>
        <p:nvSpPr>
          <p:cNvPr id="317" name="Google Shape;317;gb2556f2803_0_31"/>
          <p:cNvSpPr txBox="1">
            <a:spLocks noGrp="1"/>
          </p:cNvSpPr>
          <p:nvPr>
            <p:ph type="body" idx="2"/>
          </p:nvPr>
        </p:nvSpPr>
        <p:spPr>
          <a:xfrm>
            <a:off x="446199" y="421018"/>
            <a:ext cx="11260016" cy="863125"/>
          </a:xfrm>
          <a:prstGeom prst="rect">
            <a:avLst/>
          </a:prstGeom>
          <a:noFill/>
          <a:ln>
            <a:noFill/>
          </a:ln>
        </p:spPr>
        <p:txBody>
          <a:bodyPr spcFirstLastPara="1" wrap="square" lIns="91425" tIns="45700" rIns="91425" bIns="45700" rtlCol="0" anchor="ctr" anchorCtr="0">
            <a:noAutofit/>
          </a:bodyPr>
          <a:lstStyle/>
          <a:p>
            <a:pPr marL="0" lvl="0" indent="0" rtl="0"/>
            <a:r>
              <a:rPr lang="fr-CA" sz="4000" dirty="0">
                <a:solidFill>
                  <a:schemeClr val="tx1"/>
                </a:solidFill>
                <a:latin typeface="Frutiger LT Std 45 Light" panose="020B0402020204020204" pitchFamily="34" charset="0"/>
              </a:rPr>
              <a:t>Séances virtuelles</a:t>
            </a:r>
          </a:p>
        </p:txBody>
      </p:sp>
      <p:pic>
        <p:nvPicPr>
          <p:cNvPr id="3" name="Picture 2"/>
          <p:cNvPicPr>
            <a:picLocks noChangeAspect="1"/>
          </p:cNvPicPr>
          <p:nvPr/>
        </p:nvPicPr>
        <p:blipFill>
          <a:blip r:embed="rId4"/>
          <a:srcRect/>
          <a:stretch/>
        </p:blipFill>
        <p:spPr>
          <a:xfrm>
            <a:off x="8467681" y="1198000"/>
            <a:ext cx="3210631" cy="4643950"/>
          </a:xfrm>
          <a:prstGeom prst="rect">
            <a:avLst/>
          </a:prstGeom>
          <a:ln w="28575">
            <a:solidFill>
              <a:srgbClr val="6A89BC"/>
            </a:solidFill>
          </a:ln>
        </p:spPr>
      </p:pic>
    </p:spTree>
    <p:custDataLst>
      <p:tags r:id="rId1"/>
    </p:custDataLst>
    <p:extLst>
      <p:ext uri="{BB962C8B-B14F-4D97-AF65-F5344CB8AC3E}">
        <p14:creationId xmlns:p14="http://schemas.microsoft.com/office/powerpoint/2010/main" val="25740934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gb2556f2803_0_25"/>
          <p:cNvSpPr txBox="1">
            <a:spLocks noGrp="1"/>
          </p:cNvSpPr>
          <p:nvPr>
            <p:ph type="body" idx="1"/>
          </p:nvPr>
        </p:nvSpPr>
        <p:spPr>
          <a:xfrm>
            <a:off x="446314" y="1198000"/>
            <a:ext cx="6834051" cy="4709100"/>
          </a:xfrm>
          <a:prstGeom prst="rect">
            <a:avLst/>
          </a:prstGeom>
          <a:noFill/>
          <a:ln>
            <a:noFill/>
          </a:ln>
        </p:spPr>
        <p:txBody>
          <a:bodyPr spcFirstLastPara="1" wrap="square" lIns="91425" tIns="45700" rIns="91425" bIns="45700" rtlCol="0" anchor="t" anchorCtr="0">
            <a:noAutofit/>
          </a:bodyPr>
          <a:lstStyle/>
          <a:p>
            <a:pPr marL="0" lvl="0" indent="0" rtl="0">
              <a:lnSpc>
                <a:spcPct val="115000"/>
              </a:lnSpc>
              <a:buNone/>
            </a:pPr>
            <a:r>
              <a:rPr lang="fr-CA" sz="2200" dirty="0">
                <a:latin typeface="Frutiger LT Std 45 Light" panose="020B0402020204020204" pitchFamily="34" charset="0"/>
              </a:rPr>
              <a:t>Le modèle de présentation PowerPoint pour le programme « Bienvenue à la maternelle » peut être personnalisé pour votre école et peut être utilisé pour :</a:t>
            </a:r>
            <a:endParaRPr lang="en-US" sz="2200" dirty="0">
              <a:latin typeface="Frutiger LT Std 45 Light" panose="020B0402020204020204" pitchFamily="34" charset="0"/>
            </a:endParaRPr>
          </a:p>
          <a:p>
            <a:pPr marL="0" lvl="0" indent="0" algn="l" rtl="0">
              <a:lnSpc>
                <a:spcPct val="115000"/>
              </a:lnSpc>
              <a:spcBef>
                <a:spcPts val="1200"/>
              </a:spcBef>
              <a:spcAft>
                <a:spcPts val="0"/>
              </a:spcAft>
              <a:buSzPts val="1800"/>
              <a:buNone/>
            </a:pPr>
            <a:endParaRPr sz="1100" u="sng" dirty="0">
              <a:solidFill>
                <a:schemeClr val="hlink"/>
              </a:solidFill>
              <a:latin typeface="Frutiger LT Std 45 Light" panose="020B0402020204020204" pitchFamily="34" charset="0"/>
              <a:sym typeface="Arial"/>
            </a:endParaRPr>
          </a:p>
          <a:p>
            <a:pPr marL="685800" lvl="0" indent="0" algn="l" rtl="0">
              <a:lnSpc>
                <a:spcPct val="115000"/>
              </a:lnSpc>
              <a:spcBef>
                <a:spcPts val="1200"/>
              </a:spcBef>
              <a:spcAft>
                <a:spcPts val="0"/>
              </a:spcAft>
              <a:buClr>
                <a:schemeClr val="dk1"/>
              </a:buClr>
              <a:buSzPts val="1100"/>
              <a:buFont typeface="Arial"/>
              <a:buNone/>
            </a:pPr>
            <a:endParaRPr sz="1100" u="sng" dirty="0">
              <a:solidFill>
                <a:schemeClr val="hlink"/>
              </a:solidFill>
              <a:latin typeface="Frutiger LT Std 45 Light" panose="020B0402020204020204" pitchFamily="34" charset="0"/>
              <a:sym typeface="Arial"/>
            </a:endParaRPr>
          </a:p>
          <a:p>
            <a:pPr marL="0" lvl="0" indent="0" algn="l" rtl="0">
              <a:lnSpc>
                <a:spcPct val="90000"/>
              </a:lnSpc>
              <a:spcBef>
                <a:spcPts val="1200"/>
              </a:spcBef>
              <a:spcAft>
                <a:spcPts val="0"/>
              </a:spcAft>
              <a:buSzPts val="1800"/>
              <a:buNone/>
            </a:pPr>
            <a:endParaRPr dirty="0">
              <a:latin typeface="Frutiger LT Std 45 Light" panose="020B0402020204020204" pitchFamily="34" charset="0"/>
              <a:sym typeface="Arial"/>
            </a:endParaRPr>
          </a:p>
        </p:txBody>
      </p:sp>
      <p:sp>
        <p:nvSpPr>
          <p:cNvPr id="333" name="Google Shape;333;gb2556f2803_0_25"/>
          <p:cNvSpPr txBox="1">
            <a:spLocks noGrp="1"/>
          </p:cNvSpPr>
          <p:nvPr>
            <p:ph type="body" idx="2"/>
          </p:nvPr>
        </p:nvSpPr>
        <p:spPr>
          <a:xfrm>
            <a:off x="418296" y="334875"/>
            <a:ext cx="11260016" cy="863125"/>
          </a:xfrm>
          <a:prstGeom prst="rect">
            <a:avLst/>
          </a:prstGeom>
          <a:noFill/>
          <a:ln>
            <a:noFill/>
          </a:ln>
        </p:spPr>
        <p:txBody>
          <a:bodyPr spcFirstLastPara="1" wrap="square" lIns="91425" tIns="45700" rIns="91425" bIns="45700" rtlCol="0" anchor="ctr" anchorCtr="0">
            <a:noAutofit/>
          </a:bodyPr>
          <a:lstStyle/>
          <a:p>
            <a:pPr marL="0" lvl="0" indent="0" algn="l" rtl="0">
              <a:lnSpc>
                <a:spcPct val="90000"/>
              </a:lnSpc>
              <a:spcBef>
                <a:spcPts val="0"/>
              </a:spcBef>
              <a:spcAft>
                <a:spcPts val="0"/>
              </a:spcAft>
              <a:buSzPts val="4400"/>
              <a:buNone/>
            </a:pPr>
            <a:r>
              <a:rPr lang="fr-CA" sz="4000" dirty="0">
                <a:solidFill>
                  <a:schemeClr val="tx1"/>
                </a:solidFill>
                <a:latin typeface="Frutiger LT Std 45 Light" panose="020B0402020204020204" pitchFamily="34" charset="0"/>
              </a:rPr>
              <a:t>Modèle virtuel de présentation PowerPoint</a:t>
            </a:r>
            <a:endParaRPr sz="4000" dirty="0">
              <a:solidFill>
                <a:schemeClr val="tx1"/>
              </a:solidFill>
              <a:latin typeface="Frutiger LT Std 45 Light" panose="020B0402020204020204" pitchFamily="34" charset="0"/>
              <a:sym typeface="Arial"/>
            </a:endParaRPr>
          </a:p>
        </p:txBody>
      </p:sp>
      <p:sp>
        <p:nvSpPr>
          <p:cNvPr id="5" name="Google Shape;332;gb2556f2803_0_25"/>
          <p:cNvSpPr txBox="1">
            <a:spLocks/>
          </p:cNvSpPr>
          <p:nvPr/>
        </p:nvSpPr>
        <p:spPr>
          <a:xfrm>
            <a:off x="446315" y="2673834"/>
            <a:ext cx="6716485" cy="4709100"/>
          </a:xfrm>
          <a:prstGeom prst="rect">
            <a:avLst/>
          </a:prstGeom>
          <a:noFill/>
          <a:ln>
            <a:noFill/>
          </a:ln>
        </p:spPr>
        <p:txBody>
          <a:bodyPr spcFirstLastPara="1" wrap="square" lIns="91425" tIns="45700" rIns="91425" bIns="45700" rtlCol="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indent="-381000" rtl="0">
              <a:lnSpc>
                <a:spcPct val="100000"/>
              </a:lnSpc>
              <a:buClr>
                <a:srgbClr val="000000"/>
              </a:buClr>
              <a:buSzPts val="2400"/>
            </a:pPr>
            <a:r>
              <a:rPr lang="fr-CA" sz="2200" dirty="0">
                <a:solidFill>
                  <a:srgbClr val="000000"/>
                </a:solidFill>
                <a:latin typeface="Frutiger LT Std 45 Light" panose="020B0402020204020204" pitchFamily="34" charset="0"/>
              </a:rPr>
              <a:t>Présenter l’enseignant(e) de maternelle, la direction, le personnel, la classe et les espaces communs de l’école</a:t>
            </a:r>
          </a:p>
          <a:p>
            <a:pPr indent="-381000" rtl="0">
              <a:lnSpc>
                <a:spcPct val="100000"/>
              </a:lnSpc>
              <a:buClr>
                <a:srgbClr val="000000"/>
              </a:buClr>
              <a:buSzPts val="2400"/>
            </a:pPr>
            <a:r>
              <a:rPr lang="fr-CA" sz="2200" dirty="0">
                <a:solidFill>
                  <a:srgbClr val="000000"/>
                </a:solidFill>
                <a:latin typeface="Frutiger LT Std 45 Light" panose="020B0402020204020204" pitchFamily="34" charset="0"/>
              </a:rPr>
              <a:t>Expliquer aux familles comment elles recevront leur sac « Bienvenue à la maternelle »</a:t>
            </a:r>
          </a:p>
          <a:p>
            <a:pPr indent="-381000" rtl="0">
              <a:lnSpc>
                <a:spcPct val="100000"/>
              </a:lnSpc>
              <a:buClr>
                <a:srgbClr val="000000"/>
              </a:buClr>
              <a:buSzPts val="2400"/>
            </a:pPr>
            <a:r>
              <a:rPr lang="fr-CA" sz="2200" dirty="0">
                <a:solidFill>
                  <a:srgbClr val="000000"/>
                </a:solidFill>
                <a:latin typeface="Frutiger LT Std 45 Light" panose="020B0402020204020204" pitchFamily="34" charset="0"/>
              </a:rPr>
              <a:t>Donner des idées d’activités familiales ludiques</a:t>
            </a:r>
            <a:endParaRPr lang="en-CA" sz="1100" u="sng" dirty="0">
              <a:solidFill>
                <a:srgbClr val="0563C1"/>
              </a:solidFill>
              <a:latin typeface="Frutiger LT Std 45 Light" panose="020B0402020204020204" pitchFamily="34" charset="0"/>
            </a:endParaRPr>
          </a:p>
          <a:p>
            <a:pPr marL="685800" indent="0" rtl="0">
              <a:lnSpc>
                <a:spcPct val="115000"/>
              </a:lnSpc>
              <a:spcBef>
                <a:spcPts val="1200"/>
              </a:spcBef>
              <a:buClr>
                <a:srgbClr val="000000"/>
              </a:buClr>
              <a:buSzPts val="1100"/>
              <a:buFont typeface="Arial"/>
              <a:buNone/>
            </a:pPr>
            <a:endParaRPr lang="en-CA" sz="1100" u="sng" dirty="0">
              <a:solidFill>
                <a:srgbClr val="0563C1"/>
              </a:solidFill>
              <a:latin typeface="Frutiger LT Std 45 Light" panose="020B0402020204020204" pitchFamily="34" charset="0"/>
            </a:endParaRPr>
          </a:p>
          <a:p>
            <a:pPr marL="0" indent="0" rtl="0">
              <a:spcBef>
                <a:spcPts val="1200"/>
              </a:spcBef>
              <a:buClr>
                <a:srgbClr val="000000"/>
              </a:buClr>
              <a:buFont typeface="Arial"/>
              <a:buNone/>
            </a:pPr>
            <a:endParaRPr lang="en-CA" dirty="0">
              <a:solidFill>
                <a:srgbClr val="000000"/>
              </a:solidFill>
              <a:latin typeface="Frutiger LT Std 45 Light" panose="020B0402020204020204" pitchFamily="34" charset="0"/>
            </a:endParaRPr>
          </a:p>
        </p:txBody>
      </p:sp>
      <p:pic>
        <p:nvPicPr>
          <p:cNvPr id="7" name="Picture 6"/>
          <p:cNvPicPr>
            <a:picLocks noChangeAspect="1"/>
          </p:cNvPicPr>
          <p:nvPr/>
        </p:nvPicPr>
        <p:blipFill>
          <a:blip r:embed="rId4"/>
          <a:srcRect/>
          <a:stretch/>
        </p:blipFill>
        <p:spPr>
          <a:xfrm>
            <a:off x="8467681" y="1198000"/>
            <a:ext cx="3210631" cy="4643950"/>
          </a:xfrm>
          <a:prstGeom prst="rect">
            <a:avLst/>
          </a:prstGeom>
          <a:ln w="28575">
            <a:solidFill>
              <a:srgbClr val="6A89BC"/>
            </a:solidFill>
          </a:ln>
        </p:spPr>
      </p:pic>
    </p:spTree>
    <p:custDataLst>
      <p:tags r:id="rId1"/>
    </p:custDataLst>
    <p:extLst>
      <p:ext uri="{BB962C8B-B14F-4D97-AF65-F5344CB8AC3E}">
        <p14:creationId xmlns:p14="http://schemas.microsoft.com/office/powerpoint/2010/main" val="190566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gb229de6e4f_0_12"/>
          <p:cNvSpPr txBox="1">
            <a:spLocks noGrp="1"/>
          </p:cNvSpPr>
          <p:nvPr>
            <p:ph type="body" idx="1"/>
          </p:nvPr>
        </p:nvSpPr>
        <p:spPr>
          <a:xfrm>
            <a:off x="283400" y="1074853"/>
            <a:ext cx="11672200" cy="811101"/>
          </a:xfrm>
          <a:prstGeom prst="rect">
            <a:avLst/>
          </a:prstGeom>
          <a:noFill/>
          <a:ln>
            <a:noFill/>
          </a:ln>
        </p:spPr>
        <p:txBody>
          <a:bodyPr spcFirstLastPara="1" wrap="square" lIns="91425" tIns="45700" rIns="91425" bIns="45700" rtlCol="0" anchor="t" anchorCtr="0">
            <a:noAutofit/>
          </a:bodyPr>
          <a:lstStyle/>
          <a:p>
            <a:pPr marL="0" lvl="0" indent="0" rtl="0">
              <a:lnSpc>
                <a:spcPct val="100000"/>
              </a:lnSpc>
              <a:spcBef>
                <a:spcPts val="0"/>
              </a:spcBef>
              <a:buSzPts val="1100"/>
              <a:buNone/>
            </a:pPr>
            <a:r>
              <a:rPr lang="fr-CA" sz="2000" dirty="0">
                <a:latin typeface="Frutiger LT Std 45 Light" panose="020B0402020204020204" pitchFamily="34" charset="0"/>
              </a:rPr>
              <a:t>Les séances sans technologie sont un autre moyen de faire participer les familles. Avec votre équipe-école, voyez comment vous pouvez </a:t>
            </a:r>
            <a:r>
              <a:rPr lang="fr-CA" sz="2000" b="1" dirty="0">
                <a:latin typeface="Frutiger LT Std 45 Light" panose="020B0402020204020204" pitchFamily="34" charset="0"/>
              </a:rPr>
              <a:t>entrer en contact avec les familles.</a:t>
            </a:r>
            <a:r>
              <a:rPr lang="fr-CA" sz="2000" dirty="0">
                <a:latin typeface="Frutiger LT Std 45 Light" panose="020B0402020204020204" pitchFamily="34" charset="0"/>
              </a:rPr>
              <a:t> Voici quelques suggestions :</a:t>
            </a:r>
            <a:endParaRPr sz="2000" dirty="0">
              <a:latin typeface="Frutiger LT Std 45 Light" panose="020B0402020204020204" pitchFamily="34" charset="0"/>
              <a:sym typeface="Arial"/>
            </a:endParaRPr>
          </a:p>
        </p:txBody>
      </p:sp>
      <p:sp>
        <p:nvSpPr>
          <p:cNvPr id="349" name="Google Shape;349;gb229de6e4f_0_12"/>
          <p:cNvSpPr txBox="1">
            <a:spLocks noGrp="1"/>
          </p:cNvSpPr>
          <p:nvPr>
            <p:ph type="body" idx="2"/>
          </p:nvPr>
        </p:nvSpPr>
        <p:spPr>
          <a:xfrm>
            <a:off x="446199" y="231742"/>
            <a:ext cx="11260016" cy="863125"/>
          </a:xfrm>
          <a:prstGeom prst="rect">
            <a:avLst/>
          </a:prstGeom>
          <a:noFill/>
          <a:ln>
            <a:noFill/>
          </a:ln>
        </p:spPr>
        <p:txBody>
          <a:bodyPr spcFirstLastPara="1" wrap="square" lIns="91425" tIns="45700" rIns="91425" bIns="45700" rtlCol="0" anchor="ctr" anchorCtr="0">
            <a:noAutofit/>
          </a:bodyPr>
          <a:lstStyle/>
          <a:p>
            <a:pPr marL="0" lvl="0" indent="0" algn="l" rtl="0">
              <a:lnSpc>
                <a:spcPct val="90000"/>
              </a:lnSpc>
              <a:spcBef>
                <a:spcPts val="0"/>
              </a:spcBef>
              <a:spcAft>
                <a:spcPts val="0"/>
              </a:spcAft>
              <a:buSzPts val="4400"/>
              <a:buNone/>
            </a:pPr>
            <a:r>
              <a:rPr lang="fr-CA" sz="4000" dirty="0">
                <a:solidFill>
                  <a:schemeClr val="tx1"/>
                </a:solidFill>
                <a:latin typeface="Frutiger LT Std 45 Light" panose="020B0402020204020204" pitchFamily="34" charset="0"/>
                <a:sym typeface="Arial"/>
              </a:rPr>
              <a:t>Séances sans technologie</a:t>
            </a:r>
            <a:endParaRPr sz="4000" dirty="0">
              <a:solidFill>
                <a:schemeClr val="tx1"/>
              </a:solidFill>
              <a:latin typeface="Frutiger LT Std 45 Light" panose="020B0402020204020204" pitchFamily="34" charset="0"/>
              <a:sym typeface="Arial"/>
            </a:endParaRPr>
          </a:p>
        </p:txBody>
      </p:sp>
      <p:sp>
        <p:nvSpPr>
          <p:cNvPr id="5" name="Google Shape;348;gb229de6e4f_0_12"/>
          <p:cNvSpPr txBox="1">
            <a:spLocks/>
          </p:cNvSpPr>
          <p:nvPr/>
        </p:nvSpPr>
        <p:spPr>
          <a:xfrm>
            <a:off x="0" y="1875373"/>
            <a:ext cx="8917577" cy="3735916"/>
          </a:xfrm>
          <a:prstGeom prst="rect">
            <a:avLst/>
          </a:prstGeom>
          <a:noFill/>
          <a:ln>
            <a:noFill/>
          </a:ln>
        </p:spPr>
        <p:txBody>
          <a:bodyPr spcFirstLastPara="1" wrap="square" lIns="91425" tIns="45700" rIns="91425" bIns="45700" rtlCol="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lvl="1" indent="-361950" rtl="0">
              <a:lnSpc>
                <a:spcPct val="100000"/>
              </a:lnSpc>
              <a:spcBef>
                <a:spcPts val="0"/>
              </a:spcBef>
              <a:buSzPts val="2100"/>
              <a:buFont typeface="Arial"/>
              <a:buChar char="○"/>
            </a:pPr>
            <a:r>
              <a:rPr lang="fr-CA" sz="2000" dirty="0">
                <a:latin typeface="Frutiger LT Std 45 Light" panose="020B0402020204020204" pitchFamily="34" charset="0"/>
              </a:rPr>
              <a:t>Communiquez avec les familles par téléphone, texto ou message multimédia, organisez des visites pour « déballer le sac », ou consultez le </a:t>
            </a:r>
            <a:r>
              <a:rPr lang="fr-CA" sz="2000" b="1" i="1" dirty="0">
                <a:latin typeface="Frutiger LT Std 45 Light" panose="020B0402020204020204" pitchFamily="34" charset="0"/>
              </a:rPr>
              <a:t>Guide d’activités familiales. </a:t>
            </a:r>
            <a:endParaRPr lang="en-CA" sz="2000" dirty="0">
              <a:latin typeface="Frutiger LT Std 45 Light" panose="020B0402020204020204" pitchFamily="34" charset="0"/>
            </a:endParaRPr>
          </a:p>
          <a:p>
            <a:pPr lvl="1" indent="-361950" rtl="0">
              <a:lnSpc>
                <a:spcPct val="100000"/>
              </a:lnSpc>
              <a:spcBef>
                <a:spcPts val="0"/>
              </a:spcBef>
              <a:buSzPts val="2100"/>
              <a:buFont typeface="Arial"/>
              <a:buChar char="○"/>
            </a:pPr>
            <a:r>
              <a:rPr lang="fr-CA" sz="2000" dirty="0">
                <a:latin typeface="Frutiger LT Std 45 Light" panose="020B0402020204020204" pitchFamily="34" charset="0"/>
              </a:rPr>
              <a:t>Utilisez notre modèle pour créer un livret visuel afin de présenter le personnel et les espaces communs de l’école.</a:t>
            </a:r>
          </a:p>
          <a:p>
            <a:pPr lvl="1" indent="-361950" rtl="0">
              <a:lnSpc>
                <a:spcPct val="100000"/>
              </a:lnSpc>
              <a:spcBef>
                <a:spcPts val="0"/>
              </a:spcBef>
              <a:buSzPts val="2100"/>
              <a:buFont typeface="Arial"/>
              <a:buChar char="○"/>
            </a:pPr>
            <a:r>
              <a:rPr lang="fr-CA" sz="2000" dirty="0">
                <a:latin typeface="Frutiger LT Std 45 Light" panose="020B0402020204020204" pitchFamily="34" charset="0"/>
              </a:rPr>
              <a:t>Décidez comment vous allez </a:t>
            </a:r>
            <a:r>
              <a:rPr lang="fr-CA" sz="2000" b="1" dirty="0">
                <a:latin typeface="Frutiger LT Std 45 Light" panose="020B0402020204020204" pitchFamily="34" charset="0"/>
              </a:rPr>
              <a:t>présenter les messages clés du programme </a:t>
            </a:r>
            <a:r>
              <a:rPr lang="fr-CA" sz="2000" dirty="0">
                <a:latin typeface="Frutiger LT Std 45 Light" panose="020B0402020204020204" pitchFamily="34" charset="0"/>
              </a:rPr>
              <a:t>et </a:t>
            </a:r>
            <a:r>
              <a:rPr lang="fr-CA" sz="2000" b="1" dirty="0">
                <a:latin typeface="Frutiger LT Std 45 Light" panose="020B0402020204020204" pitchFamily="34" charset="0"/>
              </a:rPr>
              <a:t>distribuer les sacs « Bienvenue à la maternelle »</a:t>
            </a:r>
            <a:r>
              <a:rPr lang="fr-CA" sz="2000" dirty="0">
                <a:latin typeface="Frutiger LT Std 45 Light" panose="020B0402020204020204" pitchFamily="34" charset="0"/>
              </a:rPr>
              <a:t>, par exemple en les envoyant par la poste, en les faisant livrer à domicile ou en demandant aux familles de venir les chercher en voiture.</a:t>
            </a:r>
          </a:p>
          <a:p>
            <a:pPr lvl="1" indent="-361950" rtl="0">
              <a:lnSpc>
                <a:spcPct val="100000"/>
              </a:lnSpc>
              <a:spcBef>
                <a:spcPts val="0"/>
              </a:spcBef>
              <a:buSzPts val="2100"/>
              <a:buFont typeface="Arial"/>
              <a:buChar char="○"/>
            </a:pPr>
            <a:r>
              <a:rPr lang="fr-CA" sz="2000" dirty="0">
                <a:latin typeface="Frutiger LT Std 45 Light" panose="020B0402020204020204" pitchFamily="34" charset="0"/>
              </a:rPr>
              <a:t>Envisagez d’imprimer quelques recettes du livre de cuisine familial « Bienvenue à la maternelle » et de les inclure dans vos sacs.</a:t>
            </a:r>
          </a:p>
          <a:p>
            <a:pPr lvl="1" indent="-361950" rtl="0">
              <a:lnSpc>
                <a:spcPct val="100000"/>
              </a:lnSpc>
              <a:spcBef>
                <a:spcPts val="0"/>
              </a:spcBef>
              <a:buSzPts val="2100"/>
              <a:buFont typeface="Arial"/>
              <a:buChar char="○"/>
            </a:pPr>
            <a:r>
              <a:rPr lang="fr-CA" sz="2000" dirty="0">
                <a:latin typeface="Frutiger LT Std 45 Light" panose="020B0402020204020204" pitchFamily="34" charset="0"/>
              </a:rPr>
              <a:t>Adaptez le matériel pédagogique en lien avec </a:t>
            </a:r>
            <a:r>
              <a:rPr lang="fr-CA" sz="2000" i="1" dirty="0">
                <a:latin typeface="Frutiger LT Std 45 Light" panose="020B0402020204020204" pitchFamily="34" charset="0"/>
              </a:rPr>
              <a:t>Nous sommes gentils </a:t>
            </a:r>
            <a:r>
              <a:rPr lang="fr-CA" sz="2000" dirty="0">
                <a:latin typeface="Frutiger LT Std 45 Light" panose="020B0402020204020204" pitchFamily="34" charset="0"/>
              </a:rPr>
              <a:t>et </a:t>
            </a:r>
            <a:r>
              <a:rPr lang="fr-CA" sz="2000" i="1" dirty="0">
                <a:latin typeface="Frutiger LT Std 45 Light" panose="020B0402020204020204" pitchFamily="34" charset="0"/>
              </a:rPr>
              <a:t>Tout bouge autour de toi</a:t>
            </a:r>
            <a:r>
              <a:rPr lang="fr-CA" sz="2000" dirty="0">
                <a:latin typeface="Frutiger LT Std 45 Light" panose="020B0402020204020204" pitchFamily="34" charset="0"/>
              </a:rPr>
              <a:t> en fonction de vos familles.</a:t>
            </a:r>
            <a:endParaRPr lang="en-CA" sz="2000" dirty="0">
              <a:latin typeface="Frutiger LT Std 45 Light" panose="020B0402020204020204" pitchFamily="34" charset="0"/>
            </a:endParaRPr>
          </a:p>
        </p:txBody>
      </p:sp>
      <p:pic>
        <p:nvPicPr>
          <p:cNvPr id="7" name="Picture 6"/>
          <p:cNvPicPr>
            <a:picLocks noChangeAspect="1"/>
          </p:cNvPicPr>
          <p:nvPr/>
        </p:nvPicPr>
        <p:blipFill>
          <a:blip r:embed="rId4"/>
          <a:srcRect/>
          <a:stretch/>
        </p:blipFill>
        <p:spPr>
          <a:xfrm>
            <a:off x="9034497" y="2010796"/>
            <a:ext cx="2648698" cy="3831154"/>
          </a:xfrm>
          <a:prstGeom prst="rect">
            <a:avLst/>
          </a:prstGeom>
          <a:ln w="28575">
            <a:solidFill>
              <a:srgbClr val="6A89BC"/>
            </a:solidFill>
          </a:ln>
        </p:spPr>
      </p:pic>
    </p:spTree>
    <p:custDataLst>
      <p:tags r:id="rId1"/>
    </p:custDataLst>
    <p:extLst>
      <p:ext uri="{BB962C8B-B14F-4D97-AF65-F5344CB8AC3E}">
        <p14:creationId xmlns:p14="http://schemas.microsoft.com/office/powerpoint/2010/main" val="25348946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22"/>
          <p:cNvSpPr txBox="1">
            <a:spLocks noGrp="1"/>
          </p:cNvSpPr>
          <p:nvPr>
            <p:ph type="body" idx="1"/>
          </p:nvPr>
        </p:nvSpPr>
        <p:spPr>
          <a:xfrm>
            <a:off x="447150" y="1067961"/>
            <a:ext cx="10133764" cy="1008489"/>
          </a:xfrm>
          <a:prstGeom prst="rect">
            <a:avLst/>
          </a:prstGeom>
          <a:noFill/>
          <a:ln>
            <a:noFill/>
          </a:ln>
        </p:spPr>
        <p:txBody>
          <a:bodyPr spcFirstLastPara="1" wrap="square" lIns="91425" tIns="45700" rIns="91425" bIns="45700" rtlCol="0" anchor="t" anchorCtr="0">
            <a:noAutofit/>
          </a:bodyPr>
          <a:lstStyle/>
          <a:p>
            <a:pPr marL="0" indent="0" rtl="0">
              <a:lnSpc>
                <a:spcPct val="100000"/>
              </a:lnSpc>
              <a:spcBef>
                <a:spcPts val="0"/>
              </a:spcBef>
              <a:spcAft>
                <a:spcPts val="400"/>
              </a:spcAft>
              <a:buSzPts val="1100"/>
              <a:buNone/>
            </a:pPr>
            <a:r>
              <a:rPr lang="fr-CA" sz="2000" dirty="0">
                <a:latin typeface="Frutiger LT Std 45 Light" panose="020B0402020204020204" pitchFamily="34" charset="0"/>
                <a:ea typeface="Calibri"/>
                <a:cs typeface="Calibri"/>
                <a:sym typeface="Calibri"/>
              </a:rPr>
              <a:t>Les commentaires des familles aident la commission scolaire ainsi que Éduco Entrepôt Canada à évaluer l’impact du programme. Voici quelques stratégies que vous pourriez utiliser :</a:t>
            </a:r>
            <a:endParaRPr sz="2000" dirty="0">
              <a:solidFill>
                <a:srgbClr val="FF0000"/>
              </a:solidFill>
              <a:latin typeface="Frutiger LT Std 45 Light" panose="020B0402020204020204" pitchFamily="34" charset="0"/>
              <a:sym typeface="Arial"/>
            </a:endParaRPr>
          </a:p>
        </p:txBody>
      </p:sp>
      <p:sp>
        <p:nvSpPr>
          <p:cNvPr id="379" name="Google Shape;379;p22"/>
          <p:cNvSpPr txBox="1">
            <a:spLocks noGrp="1"/>
          </p:cNvSpPr>
          <p:nvPr>
            <p:ph type="body" idx="2"/>
          </p:nvPr>
        </p:nvSpPr>
        <p:spPr>
          <a:xfrm>
            <a:off x="338575" y="0"/>
            <a:ext cx="11078100" cy="1218300"/>
          </a:xfrm>
          <a:prstGeom prst="rect">
            <a:avLst/>
          </a:prstGeom>
          <a:noFill/>
          <a:ln>
            <a:noFill/>
          </a:ln>
        </p:spPr>
        <p:txBody>
          <a:bodyPr spcFirstLastPara="1" wrap="square" lIns="91425" tIns="45700" rIns="91425" bIns="45700" rtlCol="0" anchor="ctr" anchorCtr="0">
            <a:normAutofit/>
          </a:bodyPr>
          <a:lstStyle/>
          <a:p>
            <a:pPr marL="0" lvl="0" indent="0" rtl="0"/>
            <a:r>
              <a:rPr lang="fr-CA" sz="4000" dirty="0">
                <a:solidFill>
                  <a:schemeClr val="tx1"/>
                </a:solidFill>
                <a:latin typeface="Frutiger LT Std 45 Light" panose="020B0402020204020204" pitchFamily="34" charset="0"/>
              </a:rPr>
              <a:t>Sondage pour les familles</a:t>
            </a:r>
          </a:p>
        </p:txBody>
      </p:sp>
      <p:pic>
        <p:nvPicPr>
          <p:cNvPr id="9" name="Google Shape;391;p25" descr="Accessing the parent survey using QR code.JPG"/>
          <p:cNvPicPr preferRelativeResize="0"/>
          <p:nvPr/>
        </p:nvPicPr>
        <p:blipFill rotWithShape="1">
          <a:blip r:embed="rId4">
            <a:alphaModFix/>
          </a:blip>
          <a:srcRect/>
          <a:stretch/>
        </p:blipFill>
        <p:spPr>
          <a:xfrm>
            <a:off x="8014325" y="2721800"/>
            <a:ext cx="3660025" cy="2249475"/>
          </a:xfrm>
          <a:prstGeom prst="rect">
            <a:avLst/>
          </a:prstGeom>
          <a:noFill/>
          <a:ln w="38100" cap="flat" cmpd="sng">
            <a:solidFill>
              <a:srgbClr val="6A89BC"/>
            </a:solidFill>
            <a:prstDash val="solid"/>
            <a:round/>
            <a:headEnd type="none" w="sm" len="sm"/>
            <a:tailEnd type="none" w="sm" len="sm"/>
          </a:ln>
        </p:spPr>
      </p:pic>
      <p:sp>
        <p:nvSpPr>
          <p:cNvPr id="10" name="Google Shape;378;p22"/>
          <p:cNvSpPr txBox="1">
            <a:spLocks/>
          </p:cNvSpPr>
          <p:nvPr/>
        </p:nvSpPr>
        <p:spPr>
          <a:xfrm>
            <a:off x="338575" y="2076450"/>
            <a:ext cx="6906956" cy="4717569"/>
          </a:xfrm>
          <a:prstGeom prst="rect">
            <a:avLst/>
          </a:prstGeom>
          <a:noFill/>
          <a:ln>
            <a:noFill/>
          </a:ln>
        </p:spPr>
        <p:txBody>
          <a:bodyPr spcFirstLastPara="1" wrap="square" lIns="91425" tIns="45700" rIns="91425" bIns="45700" rtlCol="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indent="-343852" rtl="0">
              <a:lnSpc>
                <a:spcPct val="100000"/>
              </a:lnSpc>
              <a:spcBef>
                <a:spcPts val="400"/>
              </a:spcBef>
              <a:buClr>
                <a:srgbClr val="000000"/>
              </a:buClr>
              <a:buSzPts val="1815"/>
              <a:buFont typeface="Arial"/>
              <a:buChar char="●"/>
            </a:pPr>
            <a:r>
              <a:rPr lang="fr-CA" sz="1900" dirty="0">
                <a:solidFill>
                  <a:srgbClr val="000000"/>
                </a:solidFill>
                <a:latin typeface="Frutiger LT Std 45 Light" panose="020B0402020204020204" pitchFamily="34" charset="0"/>
              </a:rPr>
              <a:t>Encourager les familles à répondre au sondage en utilisant un code QR.</a:t>
            </a:r>
          </a:p>
          <a:p>
            <a:pPr indent="-343852" rtl="0">
              <a:lnSpc>
                <a:spcPct val="100000"/>
              </a:lnSpc>
              <a:spcBef>
                <a:spcPts val="400"/>
              </a:spcBef>
              <a:buClr>
                <a:srgbClr val="000000"/>
              </a:buClr>
              <a:buSzPts val="1815"/>
              <a:buFont typeface="Arial"/>
              <a:buChar char="●"/>
            </a:pPr>
            <a:r>
              <a:rPr lang="fr-CA" sz="1900" dirty="0">
                <a:solidFill>
                  <a:srgbClr val="000000"/>
                </a:solidFill>
                <a:latin typeface="Frutiger LT Std 45 Light" panose="020B0402020204020204" pitchFamily="34" charset="0"/>
              </a:rPr>
              <a:t>Fournir aux familles des ordinateurs portables et des tablettes pour qu’elles puissent répondre au sondage (préalablement téléchargé)**.</a:t>
            </a:r>
          </a:p>
          <a:p>
            <a:pPr indent="-343852" rtl="0">
              <a:lnSpc>
                <a:spcPct val="100000"/>
              </a:lnSpc>
              <a:spcBef>
                <a:spcPts val="400"/>
              </a:spcBef>
              <a:buClr>
                <a:srgbClr val="000000"/>
              </a:buClr>
              <a:buSzPts val="1815"/>
              <a:buFont typeface="Arial"/>
              <a:buChar char="●"/>
            </a:pPr>
            <a:r>
              <a:rPr lang="fr-CA" sz="1900" dirty="0">
                <a:solidFill>
                  <a:srgbClr val="000000"/>
                </a:solidFill>
                <a:latin typeface="Frutiger LT Std 45 Light" panose="020B0402020204020204" pitchFamily="34" charset="0"/>
              </a:rPr>
              <a:t>Envoyer le lien vers le site Web du sondage par courriel ou dans une lettre d’information.</a:t>
            </a:r>
          </a:p>
          <a:p>
            <a:pPr indent="-343852" rtl="0">
              <a:lnSpc>
                <a:spcPct val="100000"/>
              </a:lnSpc>
              <a:spcBef>
                <a:spcPts val="400"/>
              </a:spcBef>
              <a:buClr>
                <a:srgbClr val="000000"/>
              </a:buClr>
              <a:buSzPts val="1815"/>
              <a:buFont typeface="Arial"/>
              <a:buChar char="●"/>
            </a:pPr>
            <a:r>
              <a:rPr lang="fr-CA" sz="1900" dirty="0">
                <a:solidFill>
                  <a:srgbClr val="000000"/>
                </a:solidFill>
                <a:latin typeface="Frutiger LT Std 45 Light" panose="020B0402020204020204" pitchFamily="34" charset="0"/>
              </a:rPr>
              <a:t>Rappeler aux familles qu’elles peuvent trouver le lien du sondage dans la boîte à outils </a:t>
            </a:r>
            <a:r>
              <a:rPr lang="fr-CA" sz="1900" i="1" dirty="0">
                <a:solidFill>
                  <a:srgbClr val="000000"/>
                </a:solidFill>
                <a:latin typeface="Frutiger LT Std 45 Light" panose="020B0402020204020204" pitchFamily="34" charset="0"/>
              </a:rPr>
              <a:t>Activités familiales pour les enfants d’âge préscolaire.</a:t>
            </a:r>
          </a:p>
          <a:p>
            <a:pPr indent="-343852" rtl="0">
              <a:lnSpc>
                <a:spcPct val="100000"/>
              </a:lnSpc>
              <a:spcBef>
                <a:spcPts val="400"/>
              </a:spcBef>
              <a:buClr>
                <a:srgbClr val="000000"/>
              </a:buClr>
              <a:buSzPts val="1815"/>
              <a:buFont typeface="Arial"/>
              <a:buChar char="●"/>
            </a:pPr>
            <a:r>
              <a:rPr lang="fr-CA" sz="1900" dirty="0">
                <a:solidFill>
                  <a:srgbClr val="000000"/>
                </a:solidFill>
                <a:latin typeface="Frutiger LT Std 45 Light" panose="020B0402020204020204" pitchFamily="34" charset="0"/>
              </a:rPr>
              <a:t>Inclure un marque-page avec le lien du sondage</a:t>
            </a:r>
          </a:p>
        </p:txBody>
      </p:sp>
      <p:sp>
        <p:nvSpPr>
          <p:cNvPr id="6" name="Google Shape;378;p22"/>
          <p:cNvSpPr txBox="1">
            <a:spLocks/>
          </p:cNvSpPr>
          <p:nvPr/>
        </p:nvSpPr>
        <p:spPr>
          <a:xfrm>
            <a:off x="-76826" y="5549700"/>
            <a:ext cx="8280299" cy="646539"/>
          </a:xfrm>
          <a:prstGeom prst="rect">
            <a:avLst/>
          </a:prstGeom>
          <a:noFill/>
          <a:ln>
            <a:noFill/>
          </a:ln>
        </p:spPr>
        <p:txBody>
          <a:bodyPr spcFirstLastPara="1" wrap="square" lIns="91425" tIns="45700" rIns="91425" bIns="45700" rtlCol="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342900" algn="ctr" rtl="0">
              <a:spcBef>
                <a:spcPts val="600"/>
              </a:spcBef>
              <a:buClr>
                <a:srgbClr val="000000"/>
              </a:buClr>
              <a:buSzPts val="1100"/>
              <a:buFont typeface="Arial"/>
              <a:buNone/>
            </a:pPr>
            <a:r>
              <a:rPr lang="fr-CA" sz="2000" b="1" dirty="0">
                <a:solidFill>
                  <a:srgbClr val="000000"/>
                </a:solidFill>
                <a:latin typeface="Frutiger LT Std 45 Light" panose="020B0402020204020204" pitchFamily="34" charset="0"/>
              </a:rPr>
              <a:t>Quelles sont les stratégies qui fonctionneront à votre école?</a:t>
            </a:r>
          </a:p>
        </p:txBody>
      </p:sp>
    </p:spTree>
    <p:custDataLst>
      <p:tags r:id="rId1"/>
    </p:custDataLst>
    <p:extLst>
      <p:ext uri="{BB962C8B-B14F-4D97-AF65-F5344CB8AC3E}">
        <p14:creationId xmlns:p14="http://schemas.microsoft.com/office/powerpoint/2010/main" val="970240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24"/>
          <p:cNvSpPr txBox="1">
            <a:spLocks noGrp="1"/>
          </p:cNvSpPr>
          <p:nvPr>
            <p:ph type="body" idx="1"/>
          </p:nvPr>
        </p:nvSpPr>
        <p:spPr>
          <a:xfrm>
            <a:off x="446315" y="1409700"/>
            <a:ext cx="11259900" cy="4709100"/>
          </a:xfrm>
          <a:prstGeom prst="rect">
            <a:avLst/>
          </a:prstGeom>
          <a:noFill/>
          <a:ln>
            <a:noFill/>
          </a:ln>
        </p:spPr>
        <p:txBody>
          <a:bodyPr spcFirstLastPara="1" wrap="square" lIns="91425" tIns="45700" rIns="91425" bIns="45700" rtlCol="0" anchor="t" anchorCtr="0">
            <a:normAutofit/>
          </a:bodyPr>
          <a:lstStyle/>
          <a:p>
            <a:pPr marL="457200" lvl="0" indent="-406400" algn="l" rtl="0">
              <a:lnSpc>
                <a:spcPct val="80000"/>
              </a:lnSpc>
              <a:spcBef>
                <a:spcPts val="0"/>
              </a:spcBef>
              <a:spcAft>
                <a:spcPts val="0"/>
              </a:spcAft>
              <a:buSzPts val="2800"/>
              <a:buChar char="•"/>
            </a:pPr>
            <a:r>
              <a:rPr lang="fr-CA" sz="2200" dirty="0">
                <a:latin typeface="Frutiger LT Std 45 Light" panose="020B0402020204020204" pitchFamily="34" charset="0"/>
                <a:sym typeface="Arial"/>
              </a:rPr>
              <a:t>Faites un bilan avec l’équipe-école.</a:t>
            </a:r>
            <a:endParaRPr sz="2200" dirty="0">
              <a:latin typeface="Frutiger LT Std 45 Light" panose="020B0402020204020204" pitchFamily="34" charset="0"/>
              <a:sym typeface="Arial"/>
            </a:endParaRPr>
          </a:p>
          <a:p>
            <a:pPr marL="457200" lvl="0" indent="0" algn="l" rtl="0">
              <a:lnSpc>
                <a:spcPct val="80000"/>
              </a:lnSpc>
              <a:spcBef>
                <a:spcPts val="0"/>
              </a:spcBef>
              <a:spcAft>
                <a:spcPts val="0"/>
              </a:spcAft>
              <a:buSzPts val="1800"/>
              <a:buNone/>
            </a:pPr>
            <a:endParaRPr sz="2200" dirty="0">
              <a:latin typeface="Frutiger LT Std 45 Light" panose="020B0402020204020204" pitchFamily="34" charset="0"/>
              <a:sym typeface="Arial"/>
            </a:endParaRPr>
          </a:p>
          <a:p>
            <a:pPr marL="457200" lvl="0" indent="-400050" algn="l" rtl="0">
              <a:lnSpc>
                <a:spcPct val="80000"/>
              </a:lnSpc>
              <a:spcBef>
                <a:spcPts val="0"/>
              </a:spcBef>
              <a:spcAft>
                <a:spcPts val="0"/>
              </a:spcAft>
              <a:buSzPts val="2700"/>
              <a:buChar char="•"/>
            </a:pPr>
            <a:r>
              <a:rPr lang="fr-CA" sz="2200" dirty="0">
                <a:latin typeface="Frutiger LT Std 45 Light" panose="020B0402020204020204" pitchFamily="34" charset="0"/>
                <a:sym typeface="Arial"/>
              </a:rPr>
              <a:t>Remplissez le sondage dès que possible après vos séances.</a:t>
            </a:r>
            <a:endParaRPr sz="2200" dirty="0">
              <a:latin typeface="Frutiger LT Std 45 Light" panose="020B0402020204020204" pitchFamily="34" charset="0"/>
              <a:sym typeface="Arial"/>
            </a:endParaRPr>
          </a:p>
          <a:p>
            <a:pPr marL="457200" lvl="0" indent="0" algn="l" rtl="0">
              <a:lnSpc>
                <a:spcPct val="80000"/>
              </a:lnSpc>
              <a:spcBef>
                <a:spcPts val="0"/>
              </a:spcBef>
              <a:spcAft>
                <a:spcPts val="0"/>
              </a:spcAft>
              <a:buSzPts val="1800"/>
              <a:buNone/>
            </a:pPr>
            <a:endParaRPr sz="2200" dirty="0">
              <a:latin typeface="Frutiger LT Std 45 Light" panose="020B0402020204020204" pitchFamily="34" charset="0"/>
              <a:sym typeface="Arial"/>
            </a:endParaRPr>
          </a:p>
          <a:p>
            <a:pPr marL="457200" lvl="0" indent="-400050" algn="l" rtl="0">
              <a:lnSpc>
                <a:spcPct val="80000"/>
              </a:lnSpc>
              <a:spcBef>
                <a:spcPts val="0"/>
              </a:spcBef>
              <a:spcAft>
                <a:spcPts val="0"/>
              </a:spcAft>
              <a:buSzPts val="2700"/>
              <a:buChar char="•"/>
            </a:pPr>
            <a:r>
              <a:rPr lang="fr-CA" sz="2200" dirty="0">
                <a:latin typeface="Frutiger LT Std 45 Light" panose="020B0402020204020204" pitchFamily="34" charset="0"/>
                <a:sym typeface="Arial"/>
              </a:rPr>
              <a:t>Prévoyez comment faire participer les familles qui n’ont pas assisté à la séance.</a:t>
            </a:r>
            <a:endParaRPr sz="2200" dirty="0">
              <a:latin typeface="Frutiger LT Std 45 Light" panose="020B0402020204020204" pitchFamily="34" charset="0"/>
              <a:sym typeface="Arial"/>
            </a:endParaRPr>
          </a:p>
          <a:p>
            <a:pPr marL="457200" lvl="0" indent="0" algn="l" rtl="0">
              <a:lnSpc>
                <a:spcPct val="80000"/>
              </a:lnSpc>
              <a:spcBef>
                <a:spcPts val="0"/>
              </a:spcBef>
              <a:spcAft>
                <a:spcPts val="0"/>
              </a:spcAft>
              <a:buSzPts val="1800"/>
              <a:buNone/>
            </a:pPr>
            <a:endParaRPr sz="2200" dirty="0">
              <a:latin typeface="Frutiger LT Std 45 Light" panose="020B0402020204020204" pitchFamily="34" charset="0"/>
              <a:sym typeface="Arial"/>
            </a:endParaRPr>
          </a:p>
          <a:p>
            <a:pPr marL="457200" lvl="0" indent="-400050" algn="l" rtl="0">
              <a:lnSpc>
                <a:spcPct val="80000"/>
              </a:lnSpc>
              <a:spcBef>
                <a:spcPts val="0"/>
              </a:spcBef>
              <a:spcAft>
                <a:spcPts val="0"/>
              </a:spcAft>
              <a:buSzPts val="2700"/>
              <a:buChar char="•"/>
            </a:pPr>
            <a:r>
              <a:rPr lang="fr-CA" sz="2200" dirty="0">
                <a:latin typeface="Frutiger LT Std 45 Light" panose="020B0402020204020204" pitchFamily="34" charset="0"/>
                <a:sym typeface="Arial"/>
              </a:rPr>
              <a:t>Prévoyez des stratégies pour prolonger le programme « Bienvenue à la maternelle » tout au long de l’année afin d’impliquer davantage les familles. </a:t>
            </a:r>
            <a:endParaRPr sz="2000" dirty="0">
              <a:latin typeface="Frutiger LT Std 45 Light" panose="020B0402020204020204" pitchFamily="34" charset="0"/>
              <a:sym typeface="Arial"/>
            </a:endParaRPr>
          </a:p>
          <a:p>
            <a:pPr marL="228588" lvl="0" indent="0" algn="l" rtl="0">
              <a:lnSpc>
                <a:spcPct val="80000"/>
              </a:lnSpc>
              <a:spcBef>
                <a:spcPts val="0"/>
              </a:spcBef>
              <a:spcAft>
                <a:spcPts val="0"/>
              </a:spcAft>
              <a:buSzPts val="1800"/>
              <a:buNone/>
            </a:pPr>
            <a:endParaRPr sz="2200" dirty="0">
              <a:latin typeface="Frutiger LT Std 45 Light" panose="020B0402020204020204" pitchFamily="34" charset="0"/>
              <a:sym typeface="Arial"/>
            </a:endParaRPr>
          </a:p>
          <a:p>
            <a:pPr marL="228588" lvl="0" indent="0" algn="l" rtl="0">
              <a:lnSpc>
                <a:spcPct val="80000"/>
              </a:lnSpc>
              <a:spcBef>
                <a:spcPts val="0"/>
              </a:spcBef>
              <a:spcAft>
                <a:spcPts val="0"/>
              </a:spcAft>
              <a:buSzPts val="1800"/>
              <a:buNone/>
            </a:pPr>
            <a:endParaRPr sz="2200" dirty="0">
              <a:latin typeface="Frutiger LT Std 45 Light" panose="020B0402020204020204" pitchFamily="34" charset="0"/>
              <a:sym typeface="Arial"/>
            </a:endParaRPr>
          </a:p>
          <a:p>
            <a:pPr marL="228588" lvl="0" indent="0" algn="l" rtl="0">
              <a:lnSpc>
                <a:spcPct val="90000"/>
              </a:lnSpc>
              <a:spcBef>
                <a:spcPts val="1000"/>
              </a:spcBef>
              <a:spcAft>
                <a:spcPts val="0"/>
              </a:spcAft>
              <a:buSzPts val="1800"/>
              <a:buNone/>
            </a:pPr>
            <a:endParaRPr sz="2000" dirty="0">
              <a:latin typeface="Frutiger LT Std 45 Light" panose="020B0402020204020204" pitchFamily="34" charset="0"/>
              <a:sym typeface="Arial"/>
            </a:endParaRPr>
          </a:p>
        </p:txBody>
      </p:sp>
      <p:sp>
        <p:nvSpPr>
          <p:cNvPr id="397" name="Google Shape;397;p24"/>
          <p:cNvSpPr txBox="1">
            <a:spLocks noGrp="1"/>
          </p:cNvSpPr>
          <p:nvPr>
            <p:ph type="body" idx="2"/>
          </p:nvPr>
        </p:nvSpPr>
        <p:spPr>
          <a:xfrm>
            <a:off x="446315" y="307637"/>
            <a:ext cx="12006942" cy="863125"/>
          </a:xfrm>
          <a:prstGeom prst="rect">
            <a:avLst/>
          </a:prstGeom>
          <a:noFill/>
          <a:ln>
            <a:noFill/>
          </a:ln>
        </p:spPr>
        <p:txBody>
          <a:bodyPr spcFirstLastPara="1" wrap="square" lIns="91425" tIns="45700" rIns="91425" bIns="45700" rtlCol="0" anchor="ctr" anchorCtr="0">
            <a:noAutofit/>
          </a:bodyPr>
          <a:lstStyle/>
          <a:p>
            <a:pPr marL="0" lvl="0" indent="0" algn="l" rtl="0">
              <a:lnSpc>
                <a:spcPct val="90000"/>
              </a:lnSpc>
              <a:spcBef>
                <a:spcPts val="0"/>
              </a:spcBef>
              <a:spcAft>
                <a:spcPts val="0"/>
              </a:spcAft>
              <a:buClr>
                <a:schemeClr val="lt1"/>
              </a:buClr>
              <a:buSzPts val="4400"/>
              <a:buNone/>
            </a:pPr>
            <a:r>
              <a:rPr lang="fr-CA" sz="4000" dirty="0">
                <a:solidFill>
                  <a:schemeClr val="tx1"/>
                </a:solidFill>
                <a:latin typeface="Frutiger LT Std 45 Light" panose="020B0402020204020204" pitchFamily="34" charset="0"/>
                <a:sym typeface="Arial"/>
              </a:rPr>
              <a:t>Suivi des séances « Bienvenue à la maternelle »</a:t>
            </a:r>
            <a:endParaRPr sz="4000" dirty="0">
              <a:solidFill>
                <a:schemeClr val="tx1"/>
              </a:solidFill>
              <a:latin typeface="Frutiger LT Std 45 Light" panose="020B0402020204020204" pitchFamily="34" charset="0"/>
              <a:sym typeface="Arial"/>
            </a:endParaRPr>
          </a:p>
        </p:txBody>
      </p:sp>
      <p:pic>
        <p:nvPicPr>
          <p:cNvPr id="398" name="Google Shape;398;p24"/>
          <p:cNvPicPr preferRelativeResize="0">
            <a:picLocks noChangeAspect="1"/>
          </p:cNvPicPr>
          <p:nvPr/>
        </p:nvPicPr>
        <p:blipFill>
          <a:blip r:embed="rId4"/>
          <a:srcRect/>
          <a:stretch/>
        </p:blipFill>
        <p:spPr>
          <a:xfrm>
            <a:off x="7888301" y="3804850"/>
            <a:ext cx="3567691" cy="1645920"/>
          </a:xfrm>
          <a:prstGeom prst="rect">
            <a:avLst/>
          </a:prstGeom>
          <a:noFill/>
          <a:ln w="38100" cap="flat" cmpd="sng">
            <a:solidFill>
              <a:srgbClr val="6A89BC"/>
            </a:solidFill>
            <a:prstDash val="solid"/>
            <a:round/>
            <a:headEnd type="none" w="sm" len="sm"/>
            <a:tailEnd type="none" w="sm" len="sm"/>
          </a:ln>
        </p:spPr>
      </p:pic>
    </p:spTree>
    <p:custDataLst>
      <p:tags r:id="rId1"/>
    </p:custDataLst>
    <p:extLst>
      <p:ext uri="{BB962C8B-B14F-4D97-AF65-F5344CB8AC3E}">
        <p14:creationId xmlns:p14="http://schemas.microsoft.com/office/powerpoint/2010/main" val="29614742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Google Shape;517;p31"/>
          <p:cNvSpPr txBox="1">
            <a:spLocks noGrp="1"/>
          </p:cNvSpPr>
          <p:nvPr>
            <p:ph type="body" idx="1"/>
          </p:nvPr>
        </p:nvSpPr>
        <p:spPr>
          <a:xfrm>
            <a:off x="446314" y="2005025"/>
            <a:ext cx="11056793" cy="4709100"/>
          </a:xfrm>
          <a:prstGeom prst="rect">
            <a:avLst/>
          </a:prstGeom>
          <a:noFill/>
          <a:ln>
            <a:noFill/>
          </a:ln>
        </p:spPr>
        <p:txBody>
          <a:bodyPr spcFirstLastPara="1" wrap="square" lIns="91425" tIns="45700" rIns="91425" bIns="45700" rtlCol="0" anchor="t" anchorCtr="0">
            <a:noAutofit/>
          </a:bodyPr>
          <a:lstStyle/>
          <a:p>
            <a:pPr marL="0" lvl="0" indent="0" algn="ctr" rtl="0">
              <a:lnSpc>
                <a:spcPct val="100000"/>
              </a:lnSpc>
              <a:spcBef>
                <a:spcPts val="0"/>
              </a:spcBef>
              <a:buSzPts val="2600"/>
              <a:buNone/>
            </a:pPr>
            <a:r>
              <a:rPr lang="fr-CA" sz="2000" b="1" dirty="0">
                <a:latin typeface="Frutiger LT Std 45 Light" panose="020B0402020204020204" pitchFamily="34" charset="0"/>
              </a:rPr>
              <a:t>L’apprentissage par le jeu est un nouvel ajout au programme « Bienvenue à la maternelle »! </a:t>
            </a:r>
          </a:p>
          <a:p>
            <a:pPr marL="0" lvl="0" indent="0" rtl="0">
              <a:lnSpc>
                <a:spcPct val="100000"/>
              </a:lnSpc>
              <a:spcBef>
                <a:spcPts val="0"/>
              </a:spcBef>
              <a:buSzPts val="2600"/>
              <a:buNone/>
            </a:pPr>
            <a:endParaRPr lang="en-CA" sz="2400" dirty="0">
              <a:latin typeface="Frutiger LT Std 45 Light" panose="020B0402020204020204" pitchFamily="34" charset="0"/>
            </a:endParaRPr>
          </a:p>
          <a:p>
            <a:pPr marL="342900" rtl="0">
              <a:lnSpc>
                <a:spcPct val="100000"/>
              </a:lnSpc>
              <a:spcBef>
                <a:spcPts val="0"/>
              </a:spcBef>
              <a:spcAft>
                <a:spcPts val="600"/>
              </a:spcAft>
              <a:buSzPts val="2600"/>
            </a:pPr>
            <a:r>
              <a:rPr lang="fr-CA" sz="2000" dirty="0">
                <a:latin typeface="Frutiger LT Std 45 Light" panose="020B0402020204020204" pitchFamily="34" charset="0"/>
              </a:rPr>
              <a:t>Six ensembles d’activités pluridisciplinaires que les familles peuvent utiliser à la maison</a:t>
            </a:r>
          </a:p>
          <a:p>
            <a:pPr marL="342900" rtl="0">
              <a:lnSpc>
                <a:spcPct val="100000"/>
              </a:lnSpc>
              <a:spcBef>
                <a:spcPts val="0"/>
              </a:spcBef>
              <a:spcAft>
                <a:spcPts val="600"/>
              </a:spcAft>
              <a:buSzPts val="2600"/>
            </a:pPr>
            <a:r>
              <a:rPr lang="fr-CA" sz="2000" dirty="0">
                <a:latin typeface="Frutiger LT Std 45 Light" panose="020B0402020204020204" pitchFamily="34" charset="0"/>
              </a:rPr>
              <a:t>Chaque ensemble comprend quatre nouvelles activités qui exploitent le pouvoir du jeu et qui relient les activités en classe à l’apprentissage à la maison.</a:t>
            </a:r>
          </a:p>
          <a:p>
            <a:pPr marL="342900" rtl="0">
              <a:lnSpc>
                <a:spcPct val="100000"/>
              </a:lnSpc>
              <a:spcBef>
                <a:spcPts val="0"/>
              </a:spcBef>
              <a:spcAft>
                <a:spcPts val="600"/>
              </a:spcAft>
              <a:buSzPts val="2600"/>
            </a:pPr>
            <a:r>
              <a:rPr lang="fr-CA" sz="2000" dirty="0">
                <a:latin typeface="Frutiger LT Std 45 Light" panose="020B0402020204020204" pitchFamily="34" charset="0"/>
              </a:rPr>
              <a:t>Activités pour les enfants d’âge préscolaire axées sur l’alphabétisation, la découverte des mathématiques, l’exploration créative et l’apprentissage socio-émotionnel.</a:t>
            </a:r>
          </a:p>
          <a:p>
            <a:pPr marL="342900" rtl="0">
              <a:lnSpc>
                <a:spcPct val="100000"/>
              </a:lnSpc>
              <a:spcBef>
                <a:spcPts val="0"/>
              </a:spcBef>
              <a:spcAft>
                <a:spcPts val="600"/>
              </a:spcAft>
              <a:buSzPts val="2600"/>
            </a:pPr>
            <a:r>
              <a:rPr lang="fr-CA" sz="2000" dirty="0">
                <a:latin typeface="Frutiger LT Std 45 Light" panose="020B0402020204020204" pitchFamily="34" charset="0"/>
              </a:rPr>
              <a:t>Les ensembles d’activités sont envoyés directement aux écoles pour être distribués aux familles.</a:t>
            </a:r>
            <a:endParaRPr lang="en-US" sz="2000" dirty="0">
              <a:latin typeface="Frutiger LT Std 45 Light" panose="020B0402020204020204" pitchFamily="34" charset="0"/>
            </a:endParaRPr>
          </a:p>
        </p:txBody>
      </p:sp>
      <p:sp>
        <p:nvSpPr>
          <p:cNvPr id="518" name="Google Shape;518;p31"/>
          <p:cNvSpPr txBox="1">
            <a:spLocks noGrp="1"/>
          </p:cNvSpPr>
          <p:nvPr>
            <p:ph type="body" idx="2"/>
          </p:nvPr>
        </p:nvSpPr>
        <p:spPr>
          <a:xfrm>
            <a:off x="446314" y="732693"/>
            <a:ext cx="11457663" cy="863125"/>
          </a:xfrm>
          <a:prstGeom prst="rect">
            <a:avLst/>
          </a:prstGeom>
          <a:noFill/>
          <a:ln>
            <a:noFill/>
          </a:ln>
        </p:spPr>
        <p:txBody>
          <a:bodyPr spcFirstLastPara="1" wrap="square" lIns="91425" tIns="45700" rIns="91425" bIns="45700" rtlCol="0" anchor="ctr" anchorCtr="0">
            <a:noAutofit/>
          </a:bodyPr>
          <a:lstStyle/>
          <a:p>
            <a:pPr marL="0" lvl="0" indent="0" rtl="0"/>
            <a:r>
              <a:rPr lang="fr-CA" sz="3700" dirty="0">
                <a:solidFill>
                  <a:schemeClr val="tx1"/>
                </a:solidFill>
                <a:latin typeface="Frutiger LT Std 45 Light" panose="020B0402020204020204" pitchFamily="34" charset="0"/>
              </a:rPr>
              <a:t>Poursuivre le programme « Bienvenue à la maternelle » tout au long de l’année</a:t>
            </a:r>
          </a:p>
        </p:txBody>
      </p:sp>
    </p:spTree>
    <p:custDataLst>
      <p:tags r:id="rId1"/>
    </p:custDataLst>
    <p:extLst>
      <p:ext uri="{BB962C8B-B14F-4D97-AF65-F5344CB8AC3E}">
        <p14:creationId xmlns:p14="http://schemas.microsoft.com/office/powerpoint/2010/main" val="10836861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6" name="Google Shape;476;gbb364405ae_0_311"/>
          <p:cNvSpPr txBox="1">
            <a:spLocks noGrp="1"/>
          </p:cNvSpPr>
          <p:nvPr>
            <p:ph type="body" idx="1"/>
          </p:nvPr>
        </p:nvSpPr>
        <p:spPr>
          <a:xfrm>
            <a:off x="370814" y="337771"/>
            <a:ext cx="11180826" cy="863100"/>
          </a:xfrm>
          <a:prstGeom prst="rect">
            <a:avLst/>
          </a:prstGeom>
          <a:noFill/>
          <a:ln>
            <a:noFill/>
          </a:ln>
        </p:spPr>
        <p:txBody>
          <a:bodyPr spcFirstLastPara="1" wrap="square" lIns="91425" tIns="45700" rIns="91425" bIns="45700" rtlCol="0" anchor="ctr" anchorCtr="0">
            <a:noAutofit/>
          </a:bodyPr>
          <a:lstStyle/>
          <a:p>
            <a:pPr marL="0" lvl="0" indent="0" rtl="0">
              <a:buNone/>
            </a:pPr>
            <a:r>
              <a:rPr lang="fr-CA" sz="3700" b="1" dirty="0">
                <a:solidFill>
                  <a:schemeClr val="tx1"/>
                </a:solidFill>
                <a:latin typeface="Frutiger LT Std 45 Light" panose="020B0402020204020204" pitchFamily="34" charset="0"/>
              </a:rPr>
              <a:t>Documents et ressources « Bienvenue à la maternelle »</a:t>
            </a:r>
            <a:endParaRPr sz="3700" b="1" dirty="0">
              <a:solidFill>
                <a:schemeClr val="tx1"/>
              </a:solidFill>
              <a:latin typeface="Frutiger LT Std 45 Light" panose="020B0402020204020204" pitchFamily="34" charset="0"/>
              <a:sym typeface="Arial"/>
            </a:endParaRPr>
          </a:p>
        </p:txBody>
      </p:sp>
      <p:graphicFrame>
        <p:nvGraphicFramePr>
          <p:cNvPr id="2" name="Table 1"/>
          <p:cNvGraphicFramePr>
            <a:graphicFrameLocks noGrp="1"/>
          </p:cNvGraphicFramePr>
          <p:nvPr>
            <p:extLst>
              <p:ext uri="{D42A27DB-BD31-4B8C-83A1-F6EECF244321}">
                <p14:modId xmlns:p14="http://schemas.microsoft.com/office/powerpoint/2010/main" val="1790662859"/>
              </p:ext>
            </p:extLst>
          </p:nvPr>
        </p:nvGraphicFramePr>
        <p:xfrm>
          <a:off x="165322" y="1138062"/>
          <a:ext cx="11821884" cy="1315881"/>
        </p:xfrm>
        <a:graphic>
          <a:graphicData uri="http://schemas.openxmlformats.org/drawingml/2006/table">
            <a:tbl>
              <a:tblPr firstRow="1" bandRow="1">
                <a:tableStyleId>{5C22544A-7EE6-4342-B048-85BDC9FD1C3A}</a:tableStyleId>
              </a:tblPr>
              <a:tblGrid>
                <a:gridCol w="5910942">
                  <a:extLst>
                    <a:ext uri="{9D8B030D-6E8A-4147-A177-3AD203B41FA5}">
                      <a16:colId xmlns:a16="http://schemas.microsoft.com/office/drawing/2014/main" val="20000"/>
                    </a:ext>
                  </a:extLst>
                </a:gridCol>
                <a:gridCol w="5910942">
                  <a:extLst>
                    <a:ext uri="{9D8B030D-6E8A-4147-A177-3AD203B41FA5}">
                      <a16:colId xmlns:a16="http://schemas.microsoft.com/office/drawing/2014/main" val="20001"/>
                    </a:ext>
                  </a:extLst>
                </a:gridCol>
              </a:tblGrid>
              <a:tr h="522111">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CA" sz="2100" b="1" dirty="0">
                        <a:solidFill>
                          <a:schemeClr val="tx1"/>
                        </a:solidFill>
                        <a:latin typeface="Frutiger LT Std 45 Light"/>
                      </a:endParaRPr>
                    </a:p>
                  </a:txBody>
                  <a:tcPr>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2100" b="1" dirty="0">
                        <a:solidFill>
                          <a:schemeClr val="tx1"/>
                        </a:solidFill>
                        <a:latin typeface="Frutiger LT Std 45 Light"/>
                      </a:endParaRPr>
                    </a:p>
                  </a:txBody>
                  <a:tcPr>
                    <a:noFill/>
                  </a:tcPr>
                </a:tc>
                <a:extLst>
                  <a:ext uri="{0D108BD9-81ED-4DB2-BD59-A6C34878D82A}">
                    <a16:rowId xmlns:a16="http://schemas.microsoft.com/office/drawing/2014/main" val="10000"/>
                  </a:ext>
                </a:extLst>
              </a:tr>
              <a:tr h="793770">
                <a:tc>
                  <a:txBody>
                    <a:bodyPr/>
                    <a:lstStyle/>
                    <a:p>
                      <a:pPr marL="342900" indent="-342900" rtl="0">
                        <a:buFont typeface="Arial" panose="020B0604020202020204" pitchFamily="34" charset="0"/>
                        <a:buChar char="•"/>
                      </a:pPr>
                      <a:endParaRPr lang="en-US" sz="2100" i="0" dirty="0">
                        <a:solidFill>
                          <a:schemeClr val="tx1"/>
                        </a:solidFill>
                        <a:latin typeface="Frutiger LT Std 45 Light"/>
                      </a:endParaRPr>
                    </a:p>
                  </a:txBody>
                  <a:tcPr>
                    <a:noFill/>
                  </a:tcPr>
                </a:tc>
                <a:tc>
                  <a:txBody>
                    <a:bodyPr/>
                    <a:lstStyle/>
                    <a:p>
                      <a:pPr marL="342900" indent="-342900" rtl="0">
                        <a:buFont typeface="Arial" panose="020B0604020202020204" pitchFamily="34" charset="0"/>
                        <a:buChar char="•"/>
                      </a:pPr>
                      <a:endParaRPr lang="en-US" sz="2100" i="0" dirty="0">
                        <a:solidFill>
                          <a:schemeClr val="tx1"/>
                        </a:solidFill>
                        <a:latin typeface="Frutiger LT Std 45 Light"/>
                      </a:endParaRPr>
                    </a:p>
                  </a:txBody>
                  <a:tcPr>
                    <a:noFill/>
                  </a:tcPr>
                </a:tc>
                <a:extLst>
                  <a:ext uri="{0D108BD9-81ED-4DB2-BD59-A6C34878D82A}">
                    <a16:rowId xmlns:a16="http://schemas.microsoft.com/office/drawing/2014/main" val="10001"/>
                  </a:ext>
                </a:extLst>
              </a:tr>
            </a:tbl>
          </a:graphicData>
        </a:graphic>
      </p:graphicFrame>
      <p:sp>
        <p:nvSpPr>
          <p:cNvPr id="4" name="TextBox 3">
            <a:extLst>
              <a:ext uri="{FF2B5EF4-FFF2-40B4-BE49-F238E27FC236}">
                <a16:creationId xmlns:a16="http://schemas.microsoft.com/office/drawing/2014/main" id="{18CB5C68-FC22-4BED-BDF6-3A26DA58BBC1}"/>
              </a:ext>
            </a:extLst>
          </p:cNvPr>
          <p:cNvSpPr txBox="1"/>
          <p:nvPr/>
        </p:nvSpPr>
        <p:spPr>
          <a:xfrm>
            <a:off x="1733010" y="1905541"/>
            <a:ext cx="9405253" cy="24314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r>
              <a:rPr lang="fr-CA" sz="2000" b="1" dirty="0">
                <a:latin typeface="Frutiger LT Std 45 Light" panose="020B0402020204020204" pitchFamily="34" charset="0"/>
              </a:rPr>
              <a:t>1) Pour accéder au tableau de bord avec un compte existant, cliquez </a:t>
            </a:r>
            <a:r>
              <a:rPr lang="fr-CA" sz="2000" b="1" dirty="0">
                <a:latin typeface="Frutiger LT Std 45 Light" panose="020B0402020204020204" pitchFamily="34" charset="0"/>
                <a:hlinkClick r:id="rId4"/>
              </a:rPr>
              <a:t>ici</a:t>
            </a:r>
            <a:r>
              <a:rPr lang="fr-CA" sz="2000" b="1" dirty="0">
                <a:latin typeface="Frutiger LT Std 45 Light" panose="020B0402020204020204" pitchFamily="34" charset="0"/>
              </a:rPr>
              <a:t>. </a:t>
            </a:r>
          </a:p>
          <a:p>
            <a:pPr rtl="0"/>
            <a:endParaRPr lang="en-US" sz="2000" b="1" dirty="0">
              <a:latin typeface="Frutiger LT Std 45 Light" panose="020B0402020204020204" pitchFamily="34" charset="0"/>
            </a:endParaRPr>
          </a:p>
          <a:p>
            <a:pPr rtl="0"/>
            <a:r>
              <a:rPr lang="fr-CA" sz="2000" b="1" dirty="0">
                <a:latin typeface="Frutiger LT Std 45 Light" panose="020B0402020204020204" pitchFamily="34" charset="0"/>
              </a:rPr>
              <a:t>2) Pour créer un nouveau compte, cliquez </a:t>
            </a:r>
            <a:r>
              <a:rPr lang="fr-CA" sz="2000" b="1" dirty="0">
                <a:latin typeface="Frutiger LT Std 45 Light" panose="020B0402020204020204" pitchFamily="34" charset="0"/>
                <a:hlinkClick r:id="rId4"/>
              </a:rPr>
              <a:t>ici </a:t>
            </a:r>
            <a:r>
              <a:rPr lang="fr-CA" sz="2000" b="1" dirty="0">
                <a:latin typeface="Frutiger LT Std 45 Light" panose="020B0402020204020204" pitchFamily="34" charset="0"/>
              </a:rPr>
              <a:t>et suivez les instructions.</a:t>
            </a:r>
          </a:p>
          <a:p>
            <a:pPr rtl="0"/>
            <a:endParaRPr lang="en-US" sz="2000" b="1" dirty="0">
              <a:latin typeface="Frutiger LT Std 45 Light" panose="020B0402020204020204" pitchFamily="34" charset="0"/>
            </a:endParaRPr>
          </a:p>
          <a:p>
            <a:pPr rtl="0"/>
            <a:r>
              <a:rPr lang="fr-CA" sz="2000" b="1" dirty="0">
                <a:latin typeface="Frutiger LT Std 45 Light" panose="020B0402020204020204" pitchFamily="34" charset="0"/>
              </a:rPr>
              <a:t>3) Si vous éprouvez des difficultés à vous inscrire, veuillez envoyer un courriel à </a:t>
            </a:r>
            <a:r>
              <a:rPr lang="fr-CA" sz="2000" b="1" u="sng" dirty="0">
                <a:latin typeface="Frutiger LT Std 45 Light" panose="020B0402020204020204" pitchFamily="34" charset="0"/>
                <a:hlinkClick r:id="rId5"/>
              </a:rPr>
              <a:t>info@welcome-to-kindergarten.</a:t>
            </a:r>
            <a:r>
              <a:rPr lang="fr-CA" sz="2000" b="1" dirty="0">
                <a:latin typeface="Frutiger LT Std 45 Light" panose="020B0402020204020204" pitchFamily="34" charset="0"/>
                <a:hlinkClick r:id="rId5"/>
              </a:rPr>
              <a:t>ca</a:t>
            </a:r>
            <a:r>
              <a:rPr lang="fr-CA" sz="2000" b="1" dirty="0">
                <a:latin typeface="Frutiger LT Std 45 Light" panose="020B0402020204020204" pitchFamily="34" charset="0"/>
              </a:rPr>
              <a:t> ou communiquez avec votre gestionnaire de programmes local.</a:t>
            </a:r>
          </a:p>
          <a:p>
            <a:pPr algn="l" rtl="0"/>
            <a:endParaRPr lang="en-US" sz="1200" dirty="0">
              <a:latin typeface="Frutiger LT Std 45 Light" panose="020B0402020204020204" pitchFamily="34" charset="0"/>
            </a:endParaRPr>
          </a:p>
        </p:txBody>
      </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gb229de6e4f_0_0"/>
          <p:cNvSpPr txBox="1">
            <a:spLocks noGrp="1"/>
          </p:cNvSpPr>
          <p:nvPr>
            <p:ph type="body" idx="1"/>
          </p:nvPr>
        </p:nvSpPr>
        <p:spPr>
          <a:prstGeom prst="rect">
            <a:avLst/>
          </a:prstGeom>
          <a:noFill/>
          <a:ln>
            <a:noFill/>
          </a:ln>
        </p:spPr>
        <p:txBody>
          <a:bodyPr spcFirstLastPara="1" wrap="square" lIns="91425" tIns="45700" rIns="91425" bIns="45700" rtlCol="0" anchor="t" anchorCtr="0">
            <a:noAutofit/>
          </a:bodyPr>
          <a:lstStyle/>
          <a:p>
            <a:pPr marL="0" lvl="0" indent="0" algn="l" rtl="0">
              <a:lnSpc>
                <a:spcPct val="90000"/>
              </a:lnSpc>
              <a:spcBef>
                <a:spcPts val="1000"/>
              </a:spcBef>
              <a:spcAft>
                <a:spcPts val="0"/>
              </a:spcAft>
              <a:buSzPts val="1800"/>
              <a:buNone/>
            </a:pPr>
            <a:r>
              <a:rPr lang="fr-CA"/>
              <a:t> </a:t>
            </a:r>
            <a:endParaRPr/>
          </a:p>
        </p:txBody>
      </p:sp>
      <p:sp>
        <p:nvSpPr>
          <p:cNvPr id="153" name="Google Shape;153;gb229de6e4f_0_0"/>
          <p:cNvSpPr txBox="1">
            <a:spLocks noGrp="1"/>
          </p:cNvSpPr>
          <p:nvPr>
            <p:ph type="body" idx="2"/>
          </p:nvPr>
        </p:nvSpPr>
        <p:spPr>
          <a:xfrm>
            <a:off x="295312" y="316195"/>
            <a:ext cx="11260016" cy="863125"/>
          </a:xfrm>
          <a:prstGeom prst="rect">
            <a:avLst/>
          </a:prstGeom>
          <a:noFill/>
          <a:ln>
            <a:noFill/>
          </a:ln>
        </p:spPr>
        <p:txBody>
          <a:bodyPr spcFirstLastPara="1" wrap="square" lIns="91425" tIns="45700" rIns="91425" bIns="45700" rtlCol="0" anchor="ctr" anchorCtr="0">
            <a:noAutofit/>
          </a:bodyPr>
          <a:lstStyle/>
          <a:p>
            <a:pPr marL="0" lvl="0" indent="0" algn="l" rtl="0">
              <a:lnSpc>
                <a:spcPct val="90000"/>
              </a:lnSpc>
              <a:spcBef>
                <a:spcPts val="0"/>
              </a:spcBef>
              <a:spcAft>
                <a:spcPts val="0"/>
              </a:spcAft>
              <a:buSzPts val="4400"/>
              <a:buNone/>
            </a:pPr>
            <a:r>
              <a:rPr lang="fr-CA" dirty="0">
                <a:solidFill>
                  <a:schemeClr val="tx1"/>
                </a:solidFill>
                <a:latin typeface="Frutiger LT Std 45 Light" panose="020B0402020204020204" pitchFamily="34" charset="0"/>
                <a:sym typeface="Arial"/>
              </a:rPr>
              <a:t>À propos d’</a:t>
            </a:r>
            <a:r>
              <a:rPr lang="fr-CA" dirty="0" err="1">
                <a:solidFill>
                  <a:schemeClr val="tx1"/>
                </a:solidFill>
                <a:latin typeface="Frutiger LT Std 45 Light" panose="020B0402020204020204" pitchFamily="34" charset="0"/>
                <a:sym typeface="Arial"/>
              </a:rPr>
              <a:t>Éduco</a:t>
            </a:r>
            <a:r>
              <a:rPr lang="fr-CA" dirty="0">
                <a:solidFill>
                  <a:schemeClr val="tx1"/>
                </a:solidFill>
                <a:latin typeface="Frutiger LT Std 45 Light" panose="020B0402020204020204" pitchFamily="34" charset="0"/>
                <a:sym typeface="Arial"/>
              </a:rPr>
              <a:t> Entrepôt Canada</a:t>
            </a:r>
            <a:endParaRPr dirty="0">
              <a:solidFill>
                <a:schemeClr val="tx1"/>
              </a:solidFill>
              <a:latin typeface="Frutiger LT Std 45 Light" panose="020B0402020204020204" pitchFamily="34" charset="0"/>
              <a:sym typeface="Arial"/>
            </a:endParaRPr>
          </a:p>
        </p:txBody>
      </p:sp>
      <p:sp>
        <p:nvSpPr>
          <p:cNvPr id="154" name="Google Shape;154;gb229de6e4f_0_0"/>
          <p:cNvSpPr txBox="1"/>
          <p:nvPr/>
        </p:nvSpPr>
        <p:spPr>
          <a:xfrm>
            <a:off x="222607" y="1101330"/>
            <a:ext cx="11735573" cy="3812100"/>
          </a:xfrm>
          <a:prstGeom prst="rect">
            <a:avLst/>
          </a:prstGeom>
          <a:noFill/>
          <a:ln>
            <a:noFill/>
          </a:ln>
        </p:spPr>
        <p:txBody>
          <a:bodyPr spcFirstLastPara="1" wrap="square" lIns="91425" tIns="91425" rIns="91425" bIns="91425" rtlCol="0" anchor="t" anchorCtr="0">
            <a:noAutofit/>
          </a:bodyPr>
          <a:lstStyle/>
          <a:p>
            <a:pPr algn="l"/>
            <a:r>
              <a:rPr lang="fr-FR" b="0" i="0" dirty="0">
                <a:solidFill>
                  <a:srgbClr val="000000"/>
                </a:solidFill>
                <a:effectLst/>
                <a:latin typeface="Frutiger LT Std 45 Light" panose="020B0402020204020204"/>
              </a:rPr>
              <a:t>En 2005, EEC est devenu un partenaire du programme </a:t>
            </a:r>
            <a:r>
              <a:rPr lang="fr-FR" b="0" i="0" dirty="0" err="1">
                <a:solidFill>
                  <a:srgbClr val="000000"/>
                </a:solidFill>
                <a:effectLst/>
                <a:latin typeface="Frutiger LT Std 45 Light" panose="020B0402020204020204"/>
              </a:rPr>
              <a:t>Welcome</a:t>
            </a:r>
            <a:r>
              <a:rPr lang="fr-FR" b="0" i="0" dirty="0">
                <a:solidFill>
                  <a:srgbClr val="000000"/>
                </a:solidFill>
                <a:effectLst/>
                <a:latin typeface="Frutiger LT Std 45 Light" panose="020B0402020204020204"/>
              </a:rPr>
              <a:t> to </a:t>
            </a:r>
            <a:r>
              <a:rPr lang="fr-FR" b="0" i="0" dirty="0" err="1">
                <a:solidFill>
                  <a:srgbClr val="000000"/>
                </a:solidFill>
                <a:effectLst/>
                <a:latin typeface="Frutiger LT Std 45 Light" panose="020B0402020204020204"/>
              </a:rPr>
              <a:t>Kindergarten</a:t>
            </a:r>
            <a:r>
              <a:rPr lang="fr-FR" b="0" i="0" dirty="0">
                <a:solidFill>
                  <a:srgbClr val="000000"/>
                </a:solidFill>
                <a:effectLst/>
                <a:latin typeface="Frutiger LT Std 45 Light" panose="020B0402020204020204"/>
              </a:rPr>
              <a:t>. En fournissant le développement de produits, l'approvisionnement et la logistique, EEC a démontré sa fidélité au programme. Daniel et son entreprise reconnaissent le rôle important de WTK dans la création de liens entre les programmes scolaires et la mise en œuvre de la recherche qui démontre l'importance de l'engagement des parents et des familles.</a:t>
            </a:r>
          </a:p>
          <a:p>
            <a:pPr algn="l"/>
            <a:endParaRPr lang="fr-FR" b="0" i="0" dirty="0">
              <a:solidFill>
                <a:srgbClr val="000000"/>
              </a:solidFill>
              <a:effectLst/>
              <a:latin typeface="Frutiger LT Std 45 Light" panose="020B0402020204020204"/>
            </a:endParaRPr>
          </a:p>
          <a:p>
            <a:pPr algn="l"/>
            <a:r>
              <a:rPr lang="fr-FR" b="0" i="0" dirty="0">
                <a:solidFill>
                  <a:srgbClr val="000000"/>
                </a:solidFill>
                <a:effectLst/>
                <a:latin typeface="Frutiger LT Std 45 Light" panose="020B0402020204020204"/>
              </a:rPr>
              <a:t>Au printemps 2022, face à la fermeture de The Learning Partnership, Daniel et son équipe ne pouvaient pas laisser le programme </a:t>
            </a:r>
            <a:r>
              <a:rPr lang="fr-FR" b="0" i="0" dirty="0" err="1">
                <a:solidFill>
                  <a:srgbClr val="000000"/>
                </a:solidFill>
                <a:effectLst/>
                <a:latin typeface="Frutiger LT Std 45 Light" panose="020B0402020204020204"/>
              </a:rPr>
              <a:t>Welcome</a:t>
            </a:r>
            <a:r>
              <a:rPr lang="fr-FR" b="0" i="0" dirty="0">
                <a:solidFill>
                  <a:srgbClr val="000000"/>
                </a:solidFill>
                <a:effectLst/>
                <a:latin typeface="Frutiger LT Std 45 Light" panose="020B0402020204020204"/>
              </a:rPr>
              <a:t> to </a:t>
            </a:r>
            <a:r>
              <a:rPr lang="fr-FR" b="0" i="0" dirty="0" err="1">
                <a:solidFill>
                  <a:srgbClr val="000000"/>
                </a:solidFill>
                <a:effectLst/>
                <a:latin typeface="Frutiger LT Std 45 Light" panose="020B0402020204020204"/>
              </a:rPr>
              <a:t>Kindergarten</a:t>
            </a:r>
            <a:r>
              <a:rPr lang="fr-FR" b="0" i="0" dirty="0">
                <a:solidFill>
                  <a:srgbClr val="000000"/>
                </a:solidFill>
                <a:effectLst/>
                <a:latin typeface="Frutiger LT Std 45 Light" panose="020B0402020204020204"/>
              </a:rPr>
              <a:t> prendre fin. Les commissions scolaires et les familles à travers le Canada, en sont venues à s'attendre à ce que </a:t>
            </a:r>
            <a:r>
              <a:rPr lang="fr-FR" b="0" i="0" dirty="0" err="1">
                <a:solidFill>
                  <a:srgbClr val="000000"/>
                </a:solidFill>
                <a:effectLst/>
                <a:latin typeface="Frutiger LT Std 45 Light" panose="020B0402020204020204"/>
              </a:rPr>
              <a:t>Welcome</a:t>
            </a:r>
            <a:r>
              <a:rPr lang="fr-FR" b="0" i="0" dirty="0">
                <a:solidFill>
                  <a:srgbClr val="000000"/>
                </a:solidFill>
                <a:effectLst/>
                <a:latin typeface="Frutiger LT Std 45 Light" panose="020B0402020204020204"/>
              </a:rPr>
              <a:t> to </a:t>
            </a:r>
            <a:r>
              <a:rPr lang="fr-FR" b="0" i="0" dirty="0" err="1">
                <a:solidFill>
                  <a:srgbClr val="000000"/>
                </a:solidFill>
                <a:effectLst/>
                <a:latin typeface="Frutiger LT Std 45 Light" panose="020B0402020204020204"/>
              </a:rPr>
              <a:t>Kindergarten</a:t>
            </a:r>
            <a:r>
              <a:rPr lang="fr-FR" b="0" i="0" dirty="0">
                <a:solidFill>
                  <a:srgbClr val="000000"/>
                </a:solidFill>
                <a:effectLst/>
                <a:latin typeface="Frutiger LT Std 45 Light" panose="020B0402020204020204"/>
              </a:rPr>
              <a:t> / Bienvenue à la maternelle fassent partie de la transition vers l'école! </a:t>
            </a:r>
            <a:r>
              <a:rPr lang="fr-FR" b="0" i="0" dirty="0" err="1">
                <a:solidFill>
                  <a:srgbClr val="000000"/>
                </a:solidFill>
                <a:effectLst/>
                <a:latin typeface="Frutiger LT Std 45 Light" panose="020B0402020204020204"/>
              </a:rPr>
              <a:t>Éduco</a:t>
            </a:r>
            <a:r>
              <a:rPr lang="fr-FR" b="0" i="0" dirty="0">
                <a:solidFill>
                  <a:srgbClr val="000000"/>
                </a:solidFill>
                <a:effectLst/>
                <a:latin typeface="Frutiger LT Std 45 Light" panose="020B0402020204020204"/>
              </a:rPr>
              <a:t> Entrepôt Canada est heureux d'annoncer qu'à l'occasion de son vingt-cinquième anniversaire, il a acquis les droits complets des actifs de </a:t>
            </a:r>
            <a:r>
              <a:rPr lang="fr-FR" b="0" i="0" dirty="0" err="1">
                <a:solidFill>
                  <a:srgbClr val="000000"/>
                </a:solidFill>
                <a:effectLst/>
                <a:latin typeface="Frutiger LT Std 45 Light" panose="020B0402020204020204"/>
              </a:rPr>
              <a:t>Welcome</a:t>
            </a:r>
            <a:r>
              <a:rPr lang="fr-FR" b="0" i="0" dirty="0">
                <a:solidFill>
                  <a:srgbClr val="000000"/>
                </a:solidFill>
                <a:effectLst/>
                <a:latin typeface="Frutiger LT Std 45 Light" panose="020B0402020204020204"/>
              </a:rPr>
              <a:t> to </a:t>
            </a:r>
            <a:r>
              <a:rPr lang="fr-FR" b="0" i="0" dirty="0" err="1">
                <a:solidFill>
                  <a:srgbClr val="000000"/>
                </a:solidFill>
                <a:effectLst/>
                <a:latin typeface="Frutiger LT Std 45 Light" panose="020B0402020204020204"/>
              </a:rPr>
              <a:t>Kindergarten</a:t>
            </a:r>
            <a:r>
              <a:rPr lang="fr-FR" b="0" i="0" dirty="0">
                <a:solidFill>
                  <a:srgbClr val="000000"/>
                </a:solidFill>
                <a:effectLst/>
                <a:latin typeface="Frutiger LT Std 45 Light" panose="020B0402020204020204"/>
              </a:rPr>
              <a:t>.</a:t>
            </a:r>
          </a:p>
          <a:p>
            <a:pPr algn="just" rtl="0">
              <a:buSzPts val="1400"/>
            </a:pPr>
            <a:endParaRPr dirty="0">
              <a:latin typeface="Frutiger LT Std 45 Light" panose="020B0402020204020204"/>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12" y="4168485"/>
            <a:ext cx="12180788" cy="3020389"/>
          </a:xfrm>
          <a:prstGeom prst="rect">
            <a:avLst/>
          </a:prstGeom>
        </p:spPr>
      </p:pic>
    </p:spTree>
    <p:custDataLst>
      <p:tags r:id="rId1"/>
    </p:custDataLst>
    <p:extLst>
      <p:ext uri="{BB962C8B-B14F-4D97-AF65-F5344CB8AC3E}">
        <p14:creationId xmlns:p14="http://schemas.microsoft.com/office/powerpoint/2010/main" val="41238643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6" name="Google Shape;476;gbb364405ae_0_311"/>
          <p:cNvSpPr txBox="1">
            <a:spLocks noGrp="1"/>
          </p:cNvSpPr>
          <p:nvPr>
            <p:ph type="body" idx="1"/>
          </p:nvPr>
        </p:nvSpPr>
        <p:spPr>
          <a:xfrm>
            <a:off x="446315" y="249795"/>
            <a:ext cx="11540891" cy="863100"/>
          </a:xfrm>
          <a:prstGeom prst="rect">
            <a:avLst/>
          </a:prstGeom>
          <a:noFill/>
          <a:ln>
            <a:noFill/>
          </a:ln>
        </p:spPr>
        <p:txBody>
          <a:bodyPr spcFirstLastPara="1" wrap="square" lIns="91425" tIns="45700" rIns="91425" bIns="45700" rtlCol="0" anchor="ctr" anchorCtr="0">
            <a:noAutofit/>
          </a:bodyPr>
          <a:lstStyle/>
          <a:p>
            <a:pPr marL="0" lvl="0" indent="0" rtl="0">
              <a:buNone/>
            </a:pPr>
            <a:r>
              <a:rPr lang="fr-CA" sz="3700" b="1" dirty="0">
                <a:solidFill>
                  <a:schemeClr val="tx1"/>
                </a:solidFill>
                <a:latin typeface="Frutiger LT Std 45 Light" panose="020B0402020204020204" pitchFamily="34" charset="0"/>
              </a:rPr>
              <a:t>Documents et ressources « Bienvenue à la maternelle »</a:t>
            </a:r>
            <a:endParaRPr sz="3700" b="1" dirty="0">
              <a:solidFill>
                <a:schemeClr val="tx1"/>
              </a:solidFill>
              <a:latin typeface="Frutiger LT Std 45 Light" panose="020B0402020204020204" pitchFamily="34" charset="0"/>
              <a:sym typeface="Arial"/>
            </a:endParaRPr>
          </a:p>
        </p:txBody>
      </p:sp>
      <p:graphicFrame>
        <p:nvGraphicFramePr>
          <p:cNvPr id="2" name="Table 1"/>
          <p:cNvGraphicFramePr>
            <a:graphicFrameLocks noGrp="1"/>
          </p:cNvGraphicFramePr>
          <p:nvPr>
            <p:extLst>
              <p:ext uri="{D42A27DB-BD31-4B8C-83A1-F6EECF244321}">
                <p14:modId xmlns:p14="http://schemas.microsoft.com/office/powerpoint/2010/main" val="1529663311"/>
              </p:ext>
            </p:extLst>
          </p:nvPr>
        </p:nvGraphicFramePr>
        <p:xfrm>
          <a:off x="369116" y="1138062"/>
          <a:ext cx="11618090" cy="4815840"/>
        </p:xfrm>
        <a:graphic>
          <a:graphicData uri="http://schemas.openxmlformats.org/drawingml/2006/table">
            <a:tbl>
              <a:tblPr firstRow="1" bandRow="1">
                <a:tableStyleId>{5C22544A-7EE6-4342-B048-85BDC9FD1C3A}</a:tableStyleId>
              </a:tblPr>
              <a:tblGrid>
                <a:gridCol w="6709961">
                  <a:extLst>
                    <a:ext uri="{9D8B030D-6E8A-4147-A177-3AD203B41FA5}">
                      <a16:colId xmlns:a16="http://schemas.microsoft.com/office/drawing/2014/main" val="20000"/>
                    </a:ext>
                  </a:extLst>
                </a:gridCol>
                <a:gridCol w="4908129">
                  <a:extLst>
                    <a:ext uri="{9D8B030D-6E8A-4147-A177-3AD203B41FA5}">
                      <a16:colId xmlns:a16="http://schemas.microsoft.com/office/drawing/2014/main" val="20001"/>
                    </a:ext>
                  </a:extLst>
                </a:gridCol>
              </a:tblGrid>
              <a:tr h="522111">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r-CA" sz="1900" b="1" dirty="0">
                          <a:solidFill>
                            <a:schemeClr val="tx1"/>
                          </a:solidFill>
                          <a:latin typeface="Frutiger LT Std 45 Light" panose="020B0402020204020204" pitchFamily="34" charset="0"/>
                        </a:rPr>
                        <a:t>Accessibles sur le site d’apprentissage en ligne de Bienvenue à la maternelle:</a:t>
                      </a:r>
                      <a:endParaRPr lang="en-CA" sz="1900" dirty="0">
                        <a:solidFill>
                          <a:schemeClr val="tx1"/>
                        </a:solidFill>
                        <a:latin typeface="Frutiger LT Std 45 Light" panose="020B0402020204020204" pitchFamily="34" charset="0"/>
                      </a:endParaRPr>
                    </a:p>
                  </a:txBody>
                  <a:tcPr>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r-CA" sz="1900" b="1">
                          <a:solidFill>
                            <a:schemeClr val="tx1"/>
                          </a:solidFill>
                          <a:latin typeface="Frutiger LT Std 45 Light" panose="020B0402020204020204" pitchFamily="34" charset="0"/>
                        </a:rPr>
                        <a:t>Accessibles sur la page Web de « Bienvenue à la maternelle » :</a:t>
                      </a:r>
                      <a:endParaRPr lang="en-US" sz="1900">
                        <a:solidFill>
                          <a:schemeClr val="tx1"/>
                        </a:solidFill>
                        <a:latin typeface="Frutiger LT Std 45 Light" panose="020B0402020204020204" pitchFamily="34" charset="0"/>
                      </a:endParaRPr>
                    </a:p>
                  </a:txBody>
                  <a:tcPr>
                    <a:noFill/>
                  </a:tcPr>
                </a:tc>
                <a:extLst>
                  <a:ext uri="{0D108BD9-81ED-4DB2-BD59-A6C34878D82A}">
                    <a16:rowId xmlns:a16="http://schemas.microsoft.com/office/drawing/2014/main" val="10000"/>
                  </a:ext>
                </a:extLst>
              </a:tr>
              <a:tr h="793770">
                <a:tc>
                  <a:txBody>
                    <a:bodyPr/>
                    <a:lstStyle/>
                    <a:p>
                      <a:pPr marL="342900" indent="-342900" rtl="0">
                        <a:buFont typeface="Arial" panose="020B0604020202020204" pitchFamily="34" charset="0"/>
                        <a:buChar char="•"/>
                      </a:pPr>
                      <a:r>
                        <a:rPr lang="fr-CA" sz="1900" i="0" dirty="0">
                          <a:latin typeface="Frutiger LT Std 45 Light" panose="020B0402020204020204" pitchFamily="34" charset="0"/>
                        </a:rPr>
                        <a:t>Attente-cadre pour l’organisation de séances d’initiation familiale</a:t>
                      </a:r>
                    </a:p>
                    <a:p>
                      <a:pPr marL="342900" indent="-342900" rtl="0">
                        <a:buFont typeface="Arial" panose="020B0604020202020204" pitchFamily="34" charset="0"/>
                        <a:buChar char="•"/>
                      </a:pPr>
                      <a:r>
                        <a:rPr lang="fr-CA" sz="1900" i="0" dirty="0">
                          <a:latin typeface="Frutiger LT Std 45 Light" panose="020B0402020204020204" pitchFamily="34" charset="0"/>
                        </a:rPr>
                        <a:t>Liste de planification </a:t>
                      </a:r>
                    </a:p>
                    <a:p>
                      <a:pPr marL="342900" indent="-342900" rtl="0">
                        <a:buFont typeface="Arial" panose="020B0604020202020204" pitchFamily="34" charset="0"/>
                        <a:buChar char="•"/>
                      </a:pPr>
                      <a:r>
                        <a:rPr lang="fr-CA" sz="1900" i="0" dirty="0">
                          <a:latin typeface="Frutiger LT Std 45 Light" panose="020B0402020204020204" pitchFamily="34" charset="0"/>
                        </a:rPr>
                        <a:t>Concevoir vos ateliers « Bienvenue à la maternelle »</a:t>
                      </a:r>
                    </a:p>
                    <a:p>
                      <a:pPr marL="342900" indent="-342900" rtl="0">
                        <a:buFont typeface="Arial" panose="020B0604020202020204" pitchFamily="34" charset="0"/>
                        <a:buChar char="•"/>
                      </a:pPr>
                      <a:r>
                        <a:rPr lang="fr-CA" sz="1900" i="0" dirty="0">
                          <a:latin typeface="Frutiger LT Std 45 Light" panose="020B0402020204020204" pitchFamily="34" charset="0"/>
                        </a:rPr>
                        <a:t>Guide de référence pour l’établissement de partenariats communautaires</a:t>
                      </a:r>
                    </a:p>
                    <a:p>
                      <a:pPr marL="342900" indent="-342900" rtl="0">
                        <a:buFont typeface="Arial" panose="020B0604020202020204" pitchFamily="34" charset="0"/>
                        <a:buChar char="•"/>
                      </a:pPr>
                      <a:r>
                        <a:rPr lang="fr-CA" sz="1900" i="0" dirty="0">
                          <a:latin typeface="Frutiger LT Std 45 Light" panose="020B0402020204020204" pitchFamily="34" charset="0"/>
                        </a:rPr>
                        <a:t>Liens avec le programme scolaire pour les enseignants</a:t>
                      </a:r>
                    </a:p>
                    <a:p>
                      <a:pPr marL="342900" indent="-342900" rtl="0">
                        <a:buFont typeface="Arial" panose="020B0604020202020204" pitchFamily="34" charset="0"/>
                        <a:buChar char="•"/>
                      </a:pPr>
                      <a:r>
                        <a:rPr lang="fr-CA" sz="1900" i="0" dirty="0">
                          <a:latin typeface="Frutiger LT Std 45 Light" panose="020B0402020204020204" pitchFamily="34" charset="0"/>
                        </a:rPr>
                        <a:t>Affiches « Bienvenue à la maternelle »</a:t>
                      </a:r>
                    </a:p>
                    <a:p>
                      <a:pPr marL="342900" indent="-342900" rtl="0">
                        <a:buFont typeface="Arial" panose="020B0604020202020204" pitchFamily="34" charset="0"/>
                        <a:buChar char="•"/>
                      </a:pPr>
                      <a:r>
                        <a:rPr lang="fr-CA" sz="1900" i="0" dirty="0">
                          <a:latin typeface="Frutiger LT Std 45 Light" panose="020B0402020204020204" pitchFamily="34" charset="0"/>
                        </a:rPr>
                        <a:t>Formulaire de consentement à la diffusion dans les médias</a:t>
                      </a:r>
                    </a:p>
                    <a:p>
                      <a:pPr marL="342900" lvl="0" indent="-342900" rtl="0">
                        <a:buFont typeface="Arial" panose="020B0604020202020204" pitchFamily="34" charset="0"/>
                        <a:buChar char="•"/>
                      </a:pPr>
                      <a:r>
                        <a:rPr lang="fr-CA" sz="1900" i="0" dirty="0">
                          <a:latin typeface="Frutiger LT Std 45 Light" panose="020B0402020204020204" pitchFamily="34" charset="0"/>
                        </a:rPr>
                        <a:t>Feuille d’activités Tout bouge autour de toi pour les enseignants</a:t>
                      </a:r>
                    </a:p>
                    <a:p>
                      <a:pPr marL="342900" lvl="0" indent="-342900" rtl="0">
                        <a:buFont typeface="Arial" panose="020B0604020202020204" pitchFamily="34" charset="0"/>
                        <a:buChar char="•"/>
                      </a:pPr>
                      <a:r>
                        <a:rPr lang="fr-CA" sz="1900" i="0" dirty="0">
                          <a:latin typeface="Frutiger LT Std 45 Light" panose="020B0402020204020204" pitchFamily="34" charset="0"/>
                        </a:rPr>
                        <a:t>Feuille d’activités Nous sommes gentils pour les enseignants</a:t>
                      </a:r>
                    </a:p>
                    <a:p>
                      <a:pPr marL="342900" indent="-342900" rtl="0">
                        <a:buFont typeface="Arial" panose="020B0604020202020204" pitchFamily="34" charset="0"/>
                        <a:buChar char="•"/>
                      </a:pPr>
                      <a:r>
                        <a:rPr lang="fr-CA" sz="1900" i="0" dirty="0">
                          <a:latin typeface="Frutiger LT Std 45 Light" panose="020B0402020204020204" pitchFamily="34" charset="0"/>
                        </a:rPr>
                        <a:t>Guide d’activités de l’enseignant</a:t>
                      </a:r>
                    </a:p>
                    <a:p>
                      <a:pPr marL="342900" indent="-342900" rtl="0">
                        <a:buFont typeface="Arial" panose="020B0604020202020204" pitchFamily="34" charset="0"/>
                        <a:buChar char="•"/>
                      </a:pPr>
                      <a:r>
                        <a:rPr lang="fr-CA" sz="1900" i="0" dirty="0">
                          <a:latin typeface="Frutiger LT Std 45 Light" panose="020B0402020204020204" pitchFamily="34" charset="0"/>
                        </a:rPr>
                        <a:t>Guide d’activités familiales</a:t>
                      </a:r>
                    </a:p>
                  </a:txBody>
                  <a:tcPr>
                    <a:noFill/>
                  </a:tcPr>
                </a:tc>
                <a:tc>
                  <a:txBody>
                    <a:bodyPr/>
                    <a:lstStyle/>
                    <a:p>
                      <a:pPr marL="342900" indent="-342900" rtl="0">
                        <a:buFont typeface="Arial" panose="020B0604020202020204" pitchFamily="34" charset="0"/>
                        <a:buChar char="•"/>
                      </a:pPr>
                      <a:r>
                        <a:rPr lang="fr-CA" sz="1900" i="0" dirty="0">
                          <a:latin typeface="Frutiger LT Std 45 Light" panose="020B0402020204020204" pitchFamily="34" charset="0"/>
                        </a:rPr>
                        <a:t>Livre de cuisine familial</a:t>
                      </a:r>
                      <a:endParaRPr lang="en-US" sz="1900" dirty="0">
                        <a:latin typeface="Frutiger LT Std 45 Light" panose="020B0402020204020204" pitchFamily="34" charset="0"/>
                      </a:endParaRPr>
                    </a:p>
                    <a:p>
                      <a:pPr marL="342900" indent="-342900" rtl="0">
                        <a:buFont typeface="Arial" panose="020B0604020202020204" pitchFamily="34" charset="0"/>
                        <a:buChar char="•"/>
                      </a:pPr>
                      <a:r>
                        <a:rPr lang="fr-CA" sz="1900" i="0" dirty="0">
                          <a:latin typeface="Frutiger LT Std 45 Light" panose="020B0402020204020204" pitchFamily="34" charset="0"/>
                        </a:rPr>
                        <a:t>Ressources musicales </a:t>
                      </a:r>
                    </a:p>
                    <a:p>
                      <a:pPr marL="342900" indent="-342900" rtl="0">
                        <a:buFont typeface="Arial" panose="020B0604020202020204" pitchFamily="34" charset="0"/>
                        <a:buChar char="•"/>
                      </a:pPr>
                      <a:r>
                        <a:rPr lang="fr-CA" sz="1900" i="0" dirty="0">
                          <a:latin typeface="Frutiger LT Std 45 Light" panose="020B0402020204020204" pitchFamily="34" charset="0"/>
                        </a:rPr>
                        <a:t>Activités musicales</a:t>
                      </a:r>
                    </a:p>
                    <a:p>
                      <a:pPr marL="342900" indent="-342900" rtl="0">
                        <a:buFont typeface="Arial" panose="020B0604020202020204" pitchFamily="34" charset="0"/>
                        <a:buChar char="•"/>
                      </a:pPr>
                      <a:r>
                        <a:rPr lang="fr-CA" sz="1900" i="0" dirty="0">
                          <a:latin typeface="Frutiger LT Std 45 Light" panose="020B0402020204020204" pitchFamily="34" charset="0"/>
                        </a:rPr>
                        <a:t>Paroles de chansons </a:t>
                      </a:r>
                    </a:p>
                    <a:p>
                      <a:pPr marL="342900" lvl="0" indent="-342900" rtl="0">
                        <a:buFont typeface="Arial" panose="020B0604020202020204" pitchFamily="34" charset="0"/>
                        <a:buChar char="•"/>
                      </a:pPr>
                      <a:endParaRPr lang="en-US" sz="1900" i="0" dirty="0">
                        <a:latin typeface="Frutiger LT Std 45 Light" panose="020B0402020204020204" pitchFamily="34" charset="0"/>
                      </a:endParaRPr>
                    </a:p>
                    <a:p>
                      <a:pPr marL="0" lvl="0" indent="0" rtl="0">
                        <a:buNone/>
                      </a:pPr>
                      <a:endParaRPr lang="en-US" sz="1900" i="0" dirty="0">
                        <a:latin typeface="Frutiger LT Std 45 Light" panose="020B0402020204020204" pitchFamily="34" charset="0"/>
                      </a:endParaRPr>
                    </a:p>
                    <a:p>
                      <a:pPr marL="342900" indent="-342900" rtl="0">
                        <a:buFont typeface="Arial" panose="020B0604020202020204" pitchFamily="34" charset="0"/>
                        <a:buChar char="•"/>
                      </a:pPr>
                      <a:endParaRPr lang="en-US" sz="1900" i="0" dirty="0">
                        <a:latin typeface="Frutiger LT Std 45 Light" panose="020B0402020204020204" pitchFamily="34" charset="0"/>
                      </a:endParaRPr>
                    </a:p>
                    <a:p>
                      <a:pPr marL="342900" indent="-342900" rtl="0">
                        <a:buFont typeface="Arial" panose="020B0604020202020204" pitchFamily="34" charset="0"/>
                        <a:buChar char="•"/>
                      </a:pPr>
                      <a:endParaRPr lang="en-US" sz="1900" i="0" dirty="0">
                        <a:latin typeface="Frutiger LT Std 45 Light" panose="020B0402020204020204" pitchFamily="34" charset="0"/>
                      </a:endParaRPr>
                    </a:p>
                  </a:txBody>
                  <a:tcPr>
                    <a:noFill/>
                  </a:tcPr>
                </a:tc>
                <a:extLst>
                  <a:ext uri="{0D108BD9-81ED-4DB2-BD59-A6C34878D82A}">
                    <a16:rowId xmlns:a16="http://schemas.microsoft.com/office/drawing/2014/main" val="10001"/>
                  </a:ext>
                </a:extLst>
              </a:tr>
            </a:tbl>
          </a:graphicData>
        </a:graphic>
      </p:graphicFrame>
    </p:spTree>
    <p:custDataLst>
      <p:tags r:id="rId1"/>
    </p:custDataLst>
    <p:extLst>
      <p:ext uri="{BB962C8B-B14F-4D97-AF65-F5344CB8AC3E}">
        <p14:creationId xmlns:p14="http://schemas.microsoft.com/office/powerpoint/2010/main" val="22701402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29"/>
          <p:cNvSpPr txBox="1">
            <a:spLocks noGrp="1"/>
          </p:cNvSpPr>
          <p:nvPr>
            <p:ph type="body" idx="1"/>
          </p:nvPr>
        </p:nvSpPr>
        <p:spPr>
          <a:xfrm>
            <a:off x="480420" y="295186"/>
            <a:ext cx="11231160" cy="863125"/>
          </a:xfrm>
          <a:prstGeom prst="rect">
            <a:avLst/>
          </a:prstGeom>
          <a:noFill/>
          <a:ln>
            <a:noFill/>
          </a:ln>
        </p:spPr>
        <p:txBody>
          <a:bodyPr spcFirstLastPara="1" wrap="square" lIns="91425" tIns="45700" rIns="91425" bIns="45700" rtlCol="0" anchor="ctr" anchorCtr="0">
            <a:noAutofit/>
          </a:bodyPr>
          <a:lstStyle/>
          <a:p>
            <a:pPr marL="0" lvl="0" indent="0" algn="l" rtl="0">
              <a:lnSpc>
                <a:spcPct val="90000"/>
              </a:lnSpc>
              <a:spcBef>
                <a:spcPts val="0"/>
              </a:spcBef>
              <a:spcAft>
                <a:spcPts val="0"/>
              </a:spcAft>
              <a:buClr>
                <a:schemeClr val="lt1"/>
              </a:buClr>
              <a:buSzPts val="4400"/>
              <a:buNone/>
            </a:pPr>
            <a:r>
              <a:rPr lang="fr-CA" sz="3700" b="1" dirty="0">
                <a:solidFill>
                  <a:schemeClr val="tx1"/>
                </a:solidFill>
                <a:latin typeface="Frutiger LT Std 45 Light" panose="020B0402020204020204" pitchFamily="34" charset="0"/>
                <a:sym typeface="Arial"/>
              </a:rPr>
              <a:t>Liens avec le programme scolaire pour les enseignants</a:t>
            </a:r>
            <a:endParaRPr sz="3700" b="1" dirty="0">
              <a:solidFill>
                <a:schemeClr val="tx1"/>
              </a:solidFill>
              <a:latin typeface="Frutiger LT Std 45 Light" panose="020B0402020204020204" pitchFamily="34" charset="0"/>
              <a:sym typeface="Arial"/>
            </a:endParaRPr>
          </a:p>
        </p:txBody>
      </p:sp>
      <p:pic>
        <p:nvPicPr>
          <p:cNvPr id="2" name="Picture 1"/>
          <p:cNvPicPr>
            <a:picLocks noChangeAspect="1"/>
          </p:cNvPicPr>
          <p:nvPr/>
        </p:nvPicPr>
        <p:blipFill>
          <a:blip r:embed="rId4"/>
          <a:stretch>
            <a:fillRect/>
          </a:stretch>
        </p:blipFill>
        <p:spPr>
          <a:xfrm>
            <a:off x="207906" y="1443364"/>
            <a:ext cx="5596546" cy="3788842"/>
          </a:xfrm>
          <a:prstGeom prst="rect">
            <a:avLst/>
          </a:prstGeom>
        </p:spPr>
      </p:pic>
      <p:pic>
        <p:nvPicPr>
          <p:cNvPr id="3" name="Picture 2"/>
          <p:cNvPicPr>
            <a:picLocks noChangeAspect="1"/>
          </p:cNvPicPr>
          <p:nvPr/>
        </p:nvPicPr>
        <p:blipFill>
          <a:blip r:embed="rId5"/>
          <a:stretch>
            <a:fillRect/>
          </a:stretch>
        </p:blipFill>
        <p:spPr>
          <a:xfrm>
            <a:off x="6010236" y="1483120"/>
            <a:ext cx="5876903" cy="3792450"/>
          </a:xfrm>
          <a:prstGeom prst="rect">
            <a:avLst/>
          </a:prstGeom>
        </p:spPr>
      </p:pic>
    </p:spTree>
    <p:custDataLst>
      <p:tags r:id="rId1"/>
    </p:custDataLst>
    <p:extLst>
      <p:ext uri="{BB962C8B-B14F-4D97-AF65-F5344CB8AC3E}">
        <p14:creationId xmlns:p14="http://schemas.microsoft.com/office/powerpoint/2010/main" val="2282265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28"/>
          <p:cNvSpPr txBox="1">
            <a:spLocks noGrp="1"/>
          </p:cNvSpPr>
          <p:nvPr>
            <p:ph type="body" idx="1"/>
          </p:nvPr>
        </p:nvSpPr>
        <p:spPr>
          <a:xfrm>
            <a:off x="161512" y="1247718"/>
            <a:ext cx="5877337" cy="2447982"/>
          </a:xfrm>
          <a:prstGeom prst="rect">
            <a:avLst/>
          </a:prstGeom>
          <a:noFill/>
          <a:ln>
            <a:noFill/>
          </a:ln>
        </p:spPr>
        <p:txBody>
          <a:bodyPr spcFirstLastPara="1" wrap="square" lIns="91425" tIns="45700" rIns="91425" bIns="45700" rtlCol="0" anchor="t" anchorCtr="0">
            <a:normAutofit/>
          </a:bodyPr>
          <a:lstStyle/>
          <a:p>
            <a:pPr rtl="0"/>
            <a:r>
              <a:rPr lang="fr-CA" sz="2200" dirty="0">
                <a:latin typeface="Frutiger LT Std 45 Light" panose="020B0402020204020204" pitchFamily="34" charset="0"/>
              </a:rPr>
              <a:t>Respecte les recommandations du Guide alimentaire canadien</a:t>
            </a:r>
          </a:p>
          <a:p>
            <a:pPr rtl="0"/>
            <a:r>
              <a:rPr lang="fr-CA" dirty="0">
                <a:latin typeface="Frutiger LT Std 45 Light" panose="020B0402020204020204" pitchFamily="34" charset="0"/>
              </a:rPr>
              <a:t>Accessible </a:t>
            </a:r>
            <a:r>
              <a:rPr lang="fr-CA" sz="2200" dirty="0">
                <a:latin typeface="Frutiger LT Std 45 Light" panose="020B0402020204020204" pitchFamily="34" charset="0"/>
              </a:rPr>
              <a:t>sur notre site Web </a:t>
            </a:r>
          </a:p>
          <a:p>
            <a:pPr rtl="0"/>
            <a:r>
              <a:rPr lang="fr-CA" dirty="0">
                <a:latin typeface="Frutiger LT Std 45 Light" panose="020B0402020204020204" pitchFamily="34" charset="0"/>
              </a:rPr>
              <a:t>F</a:t>
            </a:r>
            <a:r>
              <a:rPr lang="fr-CA" sz="2200" dirty="0">
                <a:latin typeface="Frutiger LT Std 45 Light" panose="020B0402020204020204" pitchFamily="34" charset="0"/>
              </a:rPr>
              <a:t>ournit des recettes faciles et accessibles pour planifier des collations et des repas sains</a:t>
            </a:r>
          </a:p>
          <a:p>
            <a:pPr rtl="0"/>
            <a:r>
              <a:rPr lang="fr-CA" dirty="0">
                <a:latin typeface="Frutiger LT Std 45 Light" panose="020B0402020204020204" pitchFamily="34" charset="0"/>
              </a:rPr>
              <a:t>C</a:t>
            </a:r>
            <a:r>
              <a:rPr lang="fr-CA" sz="2200" dirty="0">
                <a:latin typeface="Frutiger LT Std 45 Light" panose="020B0402020204020204" pitchFamily="34" charset="0"/>
                <a:sym typeface="Arial"/>
              </a:rPr>
              <a:t>omprend une liste de livres pour enfants</a:t>
            </a:r>
            <a:endParaRPr sz="2200" dirty="0">
              <a:latin typeface="Frutiger LT Std 45 Light" panose="020B0402020204020204" pitchFamily="34" charset="0"/>
              <a:sym typeface="Arial"/>
            </a:endParaRPr>
          </a:p>
          <a:p>
            <a:pPr marL="0" lvl="0" indent="0" algn="ctr" rtl="0">
              <a:lnSpc>
                <a:spcPct val="60000"/>
              </a:lnSpc>
              <a:spcBef>
                <a:spcPts val="1000"/>
              </a:spcBef>
              <a:spcAft>
                <a:spcPts val="0"/>
              </a:spcAft>
              <a:buClr>
                <a:schemeClr val="dk1"/>
              </a:buClr>
              <a:buSzPts val="2200"/>
              <a:buNone/>
            </a:pPr>
            <a:endParaRPr sz="2200" dirty="0">
              <a:latin typeface="Frutiger LT Std 45 Light" panose="020B0402020204020204" pitchFamily="34" charset="0"/>
              <a:sym typeface="Arial"/>
            </a:endParaRPr>
          </a:p>
        </p:txBody>
      </p:sp>
      <p:sp>
        <p:nvSpPr>
          <p:cNvPr id="501" name="Google Shape;501;p28"/>
          <p:cNvSpPr txBox="1">
            <a:spLocks noGrp="1"/>
          </p:cNvSpPr>
          <p:nvPr>
            <p:ph type="body" idx="2"/>
          </p:nvPr>
        </p:nvSpPr>
        <p:spPr>
          <a:xfrm>
            <a:off x="474890" y="384593"/>
            <a:ext cx="11650435" cy="863125"/>
          </a:xfrm>
          <a:prstGeom prst="rect">
            <a:avLst/>
          </a:prstGeom>
          <a:noFill/>
          <a:ln>
            <a:noFill/>
          </a:ln>
        </p:spPr>
        <p:txBody>
          <a:bodyPr spcFirstLastPara="1" wrap="square" lIns="91425" tIns="45700" rIns="91425" bIns="45700" rtlCol="0" anchor="ctr" anchorCtr="0">
            <a:noAutofit/>
          </a:bodyPr>
          <a:lstStyle/>
          <a:p>
            <a:pPr marL="0" lvl="0" indent="0" rtl="0">
              <a:buSzPts val="3409"/>
            </a:pPr>
            <a:r>
              <a:rPr lang="fr-CA" sz="3700" dirty="0">
                <a:solidFill>
                  <a:schemeClr val="tx1"/>
                </a:solidFill>
                <a:latin typeface="Frutiger LT Std 45 Light" panose="020B0402020204020204" pitchFamily="34" charset="0"/>
              </a:rPr>
              <a:t>Le livre de cuisine familial « Bienvenue à la maternelle » :</a:t>
            </a:r>
            <a:endParaRPr sz="3700" dirty="0">
              <a:solidFill>
                <a:schemeClr val="tx1"/>
              </a:solidFill>
              <a:latin typeface="Frutiger LT Std 45 Light" panose="020B0402020204020204" pitchFamily="34" charset="0"/>
              <a:sym typeface="Arial"/>
            </a:endParaRPr>
          </a:p>
        </p:txBody>
      </p:sp>
      <p:pic>
        <p:nvPicPr>
          <p:cNvPr id="10" name="Picture 9"/>
          <p:cNvPicPr/>
          <p:nvPr/>
        </p:nvPicPr>
        <p:blipFill>
          <a:blip r:embed="rId5"/>
          <a:srcRect/>
          <a:stretch/>
        </p:blipFill>
        <p:spPr>
          <a:xfrm>
            <a:off x="5963349" y="1574791"/>
            <a:ext cx="3152775" cy="4235664"/>
          </a:xfrm>
          <a:prstGeom prst="rect">
            <a:avLst/>
          </a:prstGeom>
          <a:ln>
            <a:solidFill>
              <a:schemeClr val="accent1"/>
            </a:solidFill>
          </a:ln>
        </p:spPr>
      </p:pic>
      <p:pic>
        <p:nvPicPr>
          <p:cNvPr id="2" name="Picture 1"/>
          <p:cNvPicPr>
            <a:picLocks noChangeAspect="1"/>
          </p:cNvPicPr>
          <p:nvPr/>
        </p:nvPicPr>
        <p:blipFill>
          <a:blip r:embed="rId6"/>
          <a:srcRect/>
          <a:stretch/>
        </p:blipFill>
        <p:spPr>
          <a:xfrm>
            <a:off x="9154224" y="1574791"/>
            <a:ext cx="2762390" cy="4235665"/>
          </a:xfrm>
          <a:prstGeom prst="rect">
            <a:avLst/>
          </a:prstGeom>
        </p:spPr>
      </p:pic>
    </p:spTree>
    <p:custDataLst>
      <p:tags r:id="rId1"/>
    </p:custDataLst>
    <p:extLst>
      <p:ext uri="{BB962C8B-B14F-4D97-AF65-F5344CB8AC3E}">
        <p14:creationId xmlns:p14="http://schemas.microsoft.com/office/powerpoint/2010/main" val="2824952410"/>
      </p:ext>
    </p:extLst>
  </p:cSld>
  <p:clrMapOvr>
    <a:masterClrMapping/>
  </p:clrMapOvr>
  <p:extLst>
    <p:ext uri="{6950BFC3-D8DA-4A85-94F7-54DA5524770B}">
      <p188:commentRel xmlns:p188="http://schemas.microsoft.com/office/powerpoint/2018/8/main" r:id="rId4"/>
    </p:ext>
  </p:extLs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p33"/>
          <p:cNvSpPr txBox="1">
            <a:spLocks noGrp="1"/>
          </p:cNvSpPr>
          <p:nvPr>
            <p:ph type="body" idx="1"/>
          </p:nvPr>
        </p:nvSpPr>
        <p:spPr>
          <a:xfrm>
            <a:off x="151044" y="2706018"/>
            <a:ext cx="4584315" cy="1412426"/>
          </a:xfrm>
          <a:prstGeom prst="rect">
            <a:avLst/>
          </a:prstGeom>
          <a:noFill/>
          <a:ln>
            <a:noFill/>
          </a:ln>
        </p:spPr>
        <p:txBody>
          <a:bodyPr spcFirstLastPara="1" wrap="square" lIns="91425" tIns="45700" rIns="91425" bIns="45700" rtlCol="0" anchor="t" anchorCtr="0">
            <a:normAutofit/>
          </a:bodyPr>
          <a:lstStyle/>
          <a:p>
            <a:pPr marL="93663" lvl="1" indent="0" algn="ctr" rtl="0">
              <a:lnSpc>
                <a:spcPct val="90000"/>
              </a:lnSpc>
              <a:spcBef>
                <a:spcPts val="0"/>
              </a:spcBef>
              <a:spcAft>
                <a:spcPts val="0"/>
              </a:spcAft>
              <a:buClr>
                <a:schemeClr val="dk1"/>
              </a:buClr>
              <a:buSzPts val="3200"/>
              <a:buNone/>
            </a:pPr>
            <a:r>
              <a:rPr lang="fr-CA" sz="3000" b="1" dirty="0">
                <a:solidFill>
                  <a:schemeClr val="tx1"/>
                </a:solidFill>
                <a:latin typeface="Frutiger LT Std 45 Light" panose="020B0402020204020204" pitchFamily="34" charset="0"/>
                <a:sym typeface="Arial"/>
              </a:rPr>
              <a:t>Merci et bonnes séances « Bienvenue à la maternelle »!</a:t>
            </a:r>
            <a:endParaRPr sz="3000" b="1" dirty="0">
              <a:solidFill>
                <a:schemeClr val="tx1"/>
              </a:solidFill>
              <a:latin typeface="Frutiger LT Std 45 Light" panose="020B0402020204020204" pitchFamily="34" charset="0"/>
              <a:sym typeface="Arial"/>
            </a:endParaRPr>
          </a:p>
        </p:txBody>
      </p:sp>
      <p:sp>
        <p:nvSpPr>
          <p:cNvPr id="528" name="Google Shape;528;p33"/>
          <p:cNvSpPr txBox="1">
            <a:spLocks noGrp="1"/>
          </p:cNvSpPr>
          <p:nvPr>
            <p:ph type="body" idx="2"/>
          </p:nvPr>
        </p:nvSpPr>
        <p:spPr>
          <a:prstGeom prst="rect">
            <a:avLst/>
          </a:prstGeom>
          <a:noFill/>
          <a:ln>
            <a:noFill/>
          </a:ln>
        </p:spPr>
        <p:txBody>
          <a:bodyPr spcFirstLastPara="1" wrap="square" lIns="91425" tIns="45700" rIns="91425" bIns="45700" rtlCol="0" anchor="ctr" anchorCtr="0">
            <a:normAutofit/>
          </a:bodyPr>
          <a:lstStyle/>
          <a:p>
            <a:pPr marL="0" lvl="0" indent="0" algn="l" rtl="0">
              <a:lnSpc>
                <a:spcPct val="90000"/>
              </a:lnSpc>
              <a:spcBef>
                <a:spcPts val="0"/>
              </a:spcBef>
              <a:spcAft>
                <a:spcPts val="0"/>
              </a:spcAft>
              <a:buClr>
                <a:schemeClr val="lt1"/>
              </a:buClr>
              <a:buSzPts val="4400"/>
              <a:buNone/>
            </a:pPr>
            <a:r>
              <a:rPr lang="fr-CA" sz="4000" dirty="0">
                <a:latin typeface="Frutiger LT Std 45 Light" panose="020B0402020204020204" pitchFamily="34" charset="0"/>
                <a:sym typeface="Arial"/>
              </a:rPr>
              <a:t>Parler, lire, créer et jouer tous les jours!</a:t>
            </a:r>
            <a:endParaRPr sz="4000" dirty="0">
              <a:latin typeface="Frutiger LT Std 45 Light" panose="020B0402020204020204" pitchFamily="34" charset="0"/>
              <a:sym typeface="Arial"/>
            </a:endParaRPr>
          </a:p>
        </p:txBody>
      </p:sp>
      <p:pic>
        <p:nvPicPr>
          <p:cNvPr id="529" name="Google Shape;529;p33"/>
          <p:cNvPicPr preferRelativeResize="0"/>
          <p:nvPr/>
        </p:nvPicPr>
        <p:blipFill rotWithShape="1">
          <a:blip r:embed="rId4">
            <a:alphaModFix/>
          </a:blip>
          <a:srcRect/>
          <a:stretch/>
        </p:blipFill>
        <p:spPr>
          <a:xfrm>
            <a:off x="4987636" y="1754107"/>
            <a:ext cx="4132687" cy="3316248"/>
          </a:xfrm>
          <a:prstGeom prst="rect">
            <a:avLst/>
          </a:prstGeom>
          <a:noFill/>
          <a:ln w="38100" cap="flat" cmpd="sng">
            <a:solidFill>
              <a:srgbClr val="6A89BC"/>
            </a:solidFill>
            <a:prstDash val="solid"/>
            <a:round/>
            <a:headEnd type="none" w="sm" len="sm"/>
            <a:tailEnd type="none" w="sm" len="sm"/>
          </a:ln>
        </p:spPr>
      </p:pic>
      <p:pic>
        <p:nvPicPr>
          <p:cNvPr id="3" name="Picture 2"/>
          <p:cNvPicPr>
            <a:picLocks noChangeAspect="1"/>
          </p:cNvPicPr>
          <p:nvPr/>
        </p:nvPicPr>
        <p:blipFill>
          <a:blip r:embed="rId5"/>
          <a:stretch>
            <a:fillRect/>
          </a:stretch>
        </p:blipFill>
        <p:spPr>
          <a:xfrm>
            <a:off x="9372600" y="1754108"/>
            <a:ext cx="2519656" cy="3316248"/>
          </a:xfrm>
          <a:prstGeom prst="rect">
            <a:avLst/>
          </a:prstGeom>
          <a:ln w="38100">
            <a:solidFill>
              <a:srgbClr val="6A89BC"/>
            </a:solidFill>
          </a:ln>
        </p:spPr>
      </p:pic>
    </p:spTree>
    <p:custDataLst>
      <p:tags r:id="rId1"/>
    </p:custDataLst>
    <p:extLst>
      <p:ext uri="{BB962C8B-B14F-4D97-AF65-F5344CB8AC3E}">
        <p14:creationId xmlns:p14="http://schemas.microsoft.com/office/powerpoint/2010/main" val="17020970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gc47b137159_0_0"/>
          <p:cNvSpPr txBox="1">
            <a:spLocks noGrp="1"/>
          </p:cNvSpPr>
          <p:nvPr>
            <p:ph type="body" idx="1"/>
          </p:nvPr>
        </p:nvSpPr>
        <p:spPr>
          <a:prstGeom prst="rect">
            <a:avLst/>
          </a:prstGeom>
          <a:noFill/>
          <a:ln>
            <a:noFill/>
          </a:ln>
        </p:spPr>
        <p:txBody>
          <a:bodyPr spcFirstLastPara="1" wrap="square" lIns="91425" tIns="45700" rIns="91425" bIns="45700" rtlCol="0" anchor="t" anchorCtr="0">
            <a:noAutofit/>
          </a:bodyPr>
          <a:lstStyle/>
          <a:p>
            <a:pPr marL="0" lvl="0" indent="0" algn="l" rtl="0">
              <a:lnSpc>
                <a:spcPct val="90000"/>
              </a:lnSpc>
              <a:spcBef>
                <a:spcPts val="1000"/>
              </a:spcBef>
              <a:spcAft>
                <a:spcPts val="0"/>
              </a:spcAft>
              <a:buSzPts val="1800"/>
              <a:buNone/>
            </a:pPr>
            <a:r>
              <a:rPr lang="fr-CA" dirty="0"/>
              <a:t> </a:t>
            </a:r>
            <a:endParaRPr dirty="0"/>
          </a:p>
        </p:txBody>
      </p:sp>
      <p:sp>
        <p:nvSpPr>
          <p:cNvPr id="164" name="Google Shape;164;gc47b137159_0_0"/>
          <p:cNvSpPr txBox="1">
            <a:spLocks noGrp="1"/>
          </p:cNvSpPr>
          <p:nvPr>
            <p:ph type="body" idx="2"/>
          </p:nvPr>
        </p:nvSpPr>
        <p:spPr>
          <a:xfrm>
            <a:off x="446314" y="85461"/>
            <a:ext cx="11875891" cy="863100"/>
          </a:xfrm>
          <a:prstGeom prst="rect">
            <a:avLst/>
          </a:prstGeom>
          <a:noFill/>
          <a:ln>
            <a:noFill/>
          </a:ln>
        </p:spPr>
        <p:txBody>
          <a:bodyPr spcFirstLastPara="1" wrap="square" lIns="91425" tIns="45700" rIns="91425" bIns="45700" rtlCol="0" anchor="ctr" anchorCtr="0">
            <a:noAutofit/>
          </a:bodyPr>
          <a:lstStyle/>
          <a:p>
            <a:pPr marL="0" lvl="0" indent="0" algn="l" rtl="0">
              <a:lnSpc>
                <a:spcPct val="90000"/>
              </a:lnSpc>
              <a:spcBef>
                <a:spcPts val="0"/>
              </a:spcBef>
              <a:spcAft>
                <a:spcPts val="0"/>
              </a:spcAft>
              <a:buSzPts val="4400"/>
              <a:buNone/>
            </a:pPr>
            <a:r>
              <a:rPr lang="fr-CA" sz="4000" spc="-20" dirty="0">
                <a:solidFill>
                  <a:schemeClr val="tx1"/>
                </a:solidFill>
                <a:latin typeface="Frutiger LT Std 45 Light" panose="020B0402020204020204" pitchFamily="34" charset="0"/>
                <a:sym typeface="Arial"/>
              </a:rPr>
              <a:t>Programmes éducatifs innovants et inclusifs</a:t>
            </a:r>
            <a:endParaRPr sz="4000" spc="-20" dirty="0">
              <a:solidFill>
                <a:schemeClr val="tx1"/>
              </a:solidFill>
              <a:latin typeface="Frutiger LT Std 45 Light" panose="020B0402020204020204" pitchFamily="34" charset="0"/>
              <a:sym typeface="Arial"/>
            </a:endParaRPr>
          </a:p>
        </p:txBody>
      </p:sp>
      <p:sp>
        <p:nvSpPr>
          <p:cNvPr id="165" name="Google Shape;165;gc47b137159_0_0"/>
          <p:cNvSpPr txBox="1"/>
          <p:nvPr/>
        </p:nvSpPr>
        <p:spPr>
          <a:xfrm>
            <a:off x="672725" y="1270440"/>
            <a:ext cx="5904900" cy="3812100"/>
          </a:xfrm>
          <a:prstGeom prst="rect">
            <a:avLst/>
          </a:prstGeom>
          <a:noFill/>
          <a:ln>
            <a:noFill/>
          </a:ln>
        </p:spPr>
        <p:txBody>
          <a:bodyPr spcFirstLastPara="1" wrap="square" lIns="91425" tIns="91425" rIns="91425" bIns="91425" rtlCol="0" anchor="t" anchorCtr="0">
            <a:noAutofit/>
          </a:bodyPr>
          <a:lstStyle/>
          <a:p>
            <a:pPr algn="just" rtl="0">
              <a:buSzPts val="1400"/>
            </a:pPr>
            <a:endParaRPr/>
          </a:p>
        </p:txBody>
      </p:sp>
      <p:sp>
        <p:nvSpPr>
          <p:cNvPr id="166" name="Google Shape;166;gc47b137159_0_0"/>
          <p:cNvSpPr txBox="1"/>
          <p:nvPr/>
        </p:nvSpPr>
        <p:spPr>
          <a:xfrm>
            <a:off x="9263450" y="4981575"/>
            <a:ext cx="7182300" cy="837900"/>
          </a:xfrm>
          <a:prstGeom prst="rect">
            <a:avLst/>
          </a:prstGeom>
          <a:noFill/>
          <a:ln>
            <a:noFill/>
          </a:ln>
        </p:spPr>
        <p:txBody>
          <a:bodyPr spcFirstLastPara="1" wrap="square" lIns="91425" tIns="91425" rIns="91425" bIns="91425" rtlCol="0" anchor="t" anchorCtr="0">
            <a:noAutofit/>
          </a:bodyPr>
          <a:lstStyle/>
          <a:p>
            <a:pPr rtl="0">
              <a:buSzPts val="1400"/>
            </a:pPr>
            <a:endParaRPr/>
          </a:p>
        </p:txBody>
      </p:sp>
      <p:sp>
        <p:nvSpPr>
          <p:cNvPr id="167" name="Google Shape;167;gc47b137159_0_0"/>
          <p:cNvSpPr txBox="1"/>
          <p:nvPr/>
        </p:nvSpPr>
        <p:spPr>
          <a:xfrm>
            <a:off x="672725" y="3651190"/>
            <a:ext cx="11033400" cy="3812100"/>
          </a:xfrm>
          <a:prstGeom prst="rect">
            <a:avLst/>
          </a:prstGeom>
          <a:noFill/>
          <a:ln>
            <a:noFill/>
          </a:ln>
        </p:spPr>
        <p:txBody>
          <a:bodyPr spcFirstLastPara="1" wrap="square" lIns="91425" tIns="91425" rIns="91425" bIns="91425" rtlCol="0" anchor="t" anchorCtr="0">
            <a:noAutofit/>
          </a:bodyPr>
          <a:lstStyle/>
          <a:p>
            <a:pPr algn="just" rtl="0">
              <a:buSzPts val="1400"/>
            </a:pPr>
            <a:endParaRPr/>
          </a:p>
        </p:txBody>
      </p:sp>
      <p:grpSp>
        <p:nvGrpSpPr>
          <p:cNvPr id="26" name="Group 25"/>
          <p:cNvGrpSpPr/>
          <p:nvPr/>
        </p:nvGrpSpPr>
        <p:grpSpPr>
          <a:xfrm>
            <a:off x="-19943" y="1435151"/>
            <a:ext cx="12211944" cy="4050285"/>
            <a:chOff x="-1" y="1247736"/>
            <a:chExt cx="12211944" cy="3786509"/>
          </a:xfrm>
        </p:grpSpPr>
        <p:sp>
          <p:nvSpPr>
            <p:cNvPr id="27" name="Right Arrow 26"/>
            <p:cNvSpPr/>
            <p:nvPr/>
          </p:nvSpPr>
          <p:spPr>
            <a:xfrm>
              <a:off x="-1" y="1938733"/>
              <a:ext cx="10224655" cy="3009587"/>
            </a:xfrm>
            <a:prstGeom prst="rightArrow">
              <a:avLst>
                <a:gd name="adj1" fmla="val 46567"/>
                <a:gd name="adj2" fmla="val 27588"/>
              </a:avLst>
            </a:prstGeom>
            <a:solidFill>
              <a:srgbClr val="F1924B">
                <a:alpha val="23000"/>
              </a:srgbClr>
            </a:solidFill>
          </p:spPr>
          <p:style>
            <a:lnRef idx="0">
              <a:schemeClr val="dk1">
                <a:hueOff val="0"/>
                <a:satOff val="0"/>
                <a:lumOff val="0"/>
                <a:alphaOff val="0"/>
              </a:schemeClr>
            </a:lnRef>
            <a:fillRef idx="1">
              <a:schemeClr val="accent2">
                <a:tint val="40000"/>
                <a:hueOff val="0"/>
                <a:satOff val="0"/>
                <a:lumOff val="0"/>
                <a:alphaOff val="0"/>
              </a:schemeClr>
            </a:fillRef>
            <a:effectRef idx="2">
              <a:schemeClr val="accent2">
                <a:tint val="40000"/>
                <a:hueOff val="0"/>
                <a:satOff val="0"/>
                <a:lumOff val="0"/>
                <a:alphaOff val="0"/>
              </a:schemeClr>
            </a:effectRef>
            <a:fontRef idx="minor">
              <a:schemeClr val="dk1">
                <a:hueOff val="0"/>
                <a:satOff val="0"/>
                <a:lumOff val="0"/>
                <a:alphaOff val="0"/>
              </a:schemeClr>
            </a:fontRef>
          </p:style>
          <p:txBody>
            <a:bodyPr rtlCol="0"/>
            <a:lstStyle/>
            <a:p>
              <a:pPr rtl="0"/>
              <a:endParaRPr lang="en-US" dirty="0">
                <a:solidFill>
                  <a:srgbClr val="000000">
                    <a:hueOff val="0"/>
                    <a:satOff val="0"/>
                    <a:lumOff val="0"/>
                    <a:alphaOff val="0"/>
                  </a:srgbClr>
                </a:solidFill>
              </a:endParaRPr>
            </a:p>
          </p:txBody>
        </p:sp>
        <p:sp>
          <p:nvSpPr>
            <p:cNvPr id="28" name="Rectangle 27"/>
            <p:cNvSpPr/>
            <p:nvPr/>
          </p:nvSpPr>
          <p:spPr>
            <a:xfrm>
              <a:off x="3549693" y="3369258"/>
              <a:ext cx="5546805" cy="1579063"/>
            </a:xfrm>
            <a:prstGeom prst="rect">
              <a:avLst/>
            </a:prstGeom>
            <a:solidFill>
              <a:srgbClr val="96BE64"/>
            </a:solidFill>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txBody>
            <a:bodyPr spcFirstLastPara="0" vert="horz" wrap="square" lIns="183143" tIns="183143" rIns="183143" bIns="183143" numCol="1" spcCol="1270" rtlCol="0" anchor="ctr" anchorCtr="0">
              <a:noAutofit/>
            </a:bodyPr>
            <a:lstStyle/>
            <a:p>
              <a:pPr marL="1162050" rtl="0"/>
              <a:r>
                <a:rPr lang="fr-CA" sz="2000" b="1" dirty="0">
                  <a:solidFill>
                    <a:srgbClr val="FFFFFF"/>
                  </a:solidFill>
                  <a:latin typeface="Frutiger LT Std 67 Bold Condensed" charset="0"/>
                  <a:ea typeface="Frutiger LT Std 67 Bold Condensed" charset="0"/>
                  <a:cs typeface="Frutiger LT Std 67 Bold Condensed" charset="0"/>
                </a:rPr>
                <a:t>Investiguez! </a:t>
              </a:r>
            </a:p>
            <a:p>
              <a:pPr marL="1162050" rtl="0"/>
              <a:r>
                <a:rPr lang="fr-CA" sz="2000" b="1" dirty="0">
                  <a:solidFill>
                    <a:srgbClr val="FFFFFF"/>
                  </a:solidFill>
                  <a:latin typeface="Frutiger LT Std 67 Bold Condensed" charset="0"/>
                  <a:ea typeface="Frutiger LT Std 67 Bold Condensed" charset="0"/>
                  <a:cs typeface="Frutiger LT Std 67 Bold Condensed" charset="0"/>
                </a:rPr>
                <a:t>Inventez! Innovez!</a:t>
              </a:r>
            </a:p>
            <a:p>
              <a:pPr marL="46038" algn="ctr" rtl="0"/>
              <a:r>
                <a:rPr lang="fr-CA" sz="1000" b="1" dirty="0">
                  <a:solidFill>
                    <a:srgbClr val="FFFFFF"/>
                  </a:solidFill>
                  <a:latin typeface="Frutiger LT Std 67 Bold Condensed" charset="0"/>
                  <a:ea typeface="Frutiger LT Std 67 Bold Condensed" charset="0"/>
                  <a:cs typeface="Frutiger LT Std 67 Bold Condensed" charset="0"/>
                </a:rPr>
                <a:t> </a:t>
              </a:r>
            </a:p>
            <a:p>
              <a:pPr marL="46038" rtl="0">
                <a:lnSpc>
                  <a:spcPct val="107000"/>
                </a:lnSpc>
                <a:spcAft>
                  <a:spcPts val="900"/>
                </a:spcAft>
              </a:pPr>
              <a:r>
                <a:rPr lang="fr-CA" dirty="0">
                  <a:solidFill>
                    <a:srgbClr val="FFFFFF"/>
                  </a:solidFill>
                  <a:latin typeface="Frutiger LT Std 47 Light Condensed" charset="0"/>
                  <a:ea typeface="Frutiger LT Std 47 Light Condensed" charset="0"/>
                  <a:cs typeface="Frutiger LT Std 47 Light Condensed" charset="0"/>
                </a:rPr>
                <a:t>Les élèves examinent le monde qui les entoure, définissent un problème et mettent au point une solution.</a:t>
              </a:r>
            </a:p>
          </p:txBody>
        </p:sp>
        <p:sp>
          <p:nvSpPr>
            <p:cNvPr id="29" name="Triangle 38"/>
            <p:cNvSpPr/>
            <p:nvPr/>
          </p:nvSpPr>
          <p:spPr>
            <a:xfrm rot="10800000">
              <a:off x="4139813" y="3113093"/>
              <a:ext cx="868467" cy="657614"/>
            </a:xfrm>
            <a:prstGeom prst="triangle">
              <a:avLst/>
            </a:prstGeom>
            <a:solidFill>
              <a:srgbClr val="EDAA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solidFill>
                  <a:srgbClr val="FFFFFF"/>
                </a:solidFill>
              </a:endParaRPr>
            </a:p>
          </p:txBody>
        </p:sp>
        <p:sp>
          <p:nvSpPr>
            <p:cNvPr id="30" name="Rectangle 29"/>
            <p:cNvSpPr/>
            <p:nvPr/>
          </p:nvSpPr>
          <p:spPr>
            <a:xfrm>
              <a:off x="402491" y="1896784"/>
              <a:ext cx="3258243" cy="3061415"/>
            </a:xfrm>
            <a:prstGeom prst="rect">
              <a:avLst/>
            </a:prstGeom>
            <a:solidFill>
              <a:srgbClr val="6A89BC"/>
            </a:solidFill>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144000" tIns="144000" rIns="180000" bIns="144000" numCol="1" spcCol="1270" rtlCol="0" anchor="ctr" anchorCtr="0">
              <a:noAutofit/>
            </a:bodyPr>
            <a:lstStyle/>
            <a:p>
              <a:pPr rtl="0">
                <a:lnSpc>
                  <a:spcPct val="107000"/>
                </a:lnSpc>
                <a:spcAft>
                  <a:spcPts val="900"/>
                </a:spcAft>
                <a:tabLst>
                  <a:tab pos="717550" algn="l"/>
                </a:tabLst>
              </a:pPr>
              <a:r>
                <a:rPr lang="fr-CA" b="1" dirty="0">
                  <a:solidFill>
                    <a:srgbClr val="FFFFFF"/>
                  </a:solidFill>
                  <a:latin typeface="Frutiger LT Std 67 Bold Condensed" charset="0"/>
                  <a:ea typeface="Frutiger LT Std 67 Bold Condensed" charset="0"/>
                  <a:cs typeface="Frutiger LT Std 67 Bold Condensed" charset="0"/>
                </a:rPr>
                <a:t>Bienvenue à  la </a:t>
              </a:r>
              <a:r>
                <a:rPr lang="fr-CA" b="1" dirty="0" err="1">
                  <a:solidFill>
                    <a:srgbClr val="FFFFFF"/>
                  </a:solidFill>
                  <a:latin typeface="Frutiger LT Std 67 Bold Condensed" charset="0"/>
                  <a:ea typeface="Frutiger LT Std 67 Bold Condensed" charset="0"/>
                  <a:cs typeface="Frutiger LT Std 67 Bold Condensed" charset="0"/>
                </a:rPr>
                <a:t>maternelle</a:t>
              </a:r>
              <a:r>
                <a:rPr lang="fr-CA" b="1" baseline="30000" dirty="0" err="1">
                  <a:solidFill>
                    <a:srgbClr val="FFFFFF"/>
                  </a:solidFill>
                  <a:latin typeface="Frutiger LT Std 67 Bold Condensed" charset="0"/>
                  <a:ea typeface="Frutiger LT Std 67 Bold Condensed" charset="0"/>
                  <a:cs typeface="Frutiger LT Std 67 Bold Condensed" charset="0"/>
                </a:rPr>
                <a:t>MC</a:t>
              </a:r>
              <a:r>
                <a:rPr lang="fr-CA" b="1" dirty="0">
                  <a:solidFill>
                    <a:srgbClr val="FFFFFF"/>
                  </a:solidFill>
                  <a:latin typeface="Frutiger LT Std 67 Bold Condensed" charset="0"/>
                  <a:ea typeface="Frutiger LT Std 67 Bold Condensed" charset="0"/>
                  <a:cs typeface="Frutiger LT Std 67 Bold Condensed" charset="0"/>
                </a:rPr>
                <a:t> </a:t>
              </a:r>
            </a:p>
            <a:p>
              <a:pPr rtl="0">
                <a:lnSpc>
                  <a:spcPct val="107000"/>
                </a:lnSpc>
                <a:spcAft>
                  <a:spcPts val="900"/>
                </a:spcAft>
              </a:pPr>
              <a:r>
                <a:rPr lang="fr-CA" dirty="0">
                  <a:solidFill>
                    <a:srgbClr val="FFFFFF"/>
                  </a:solidFill>
                  <a:latin typeface="Frutiger LT Std 47 Light Condensed" charset="0"/>
                  <a:ea typeface="Frutiger LT Std 47 Light Condensed" charset="0"/>
                  <a:cs typeface="Frutiger LT Std 47 Light Condensed" charset="0"/>
                </a:rPr>
                <a:t>Rassemble les familles, les écoles et les collectivités pour favoriser la participation des familles et faciliter le développement des jeunes enfants grâce à l’apprentissage </a:t>
              </a:r>
              <a:br>
                <a:rPr lang="fr-CA" dirty="0">
                  <a:solidFill>
                    <a:srgbClr val="FFFFFF"/>
                  </a:solidFill>
                  <a:latin typeface="Frutiger LT Std 47 Light Condensed" charset="0"/>
                  <a:ea typeface="Frutiger LT Std 47 Light Condensed" charset="0"/>
                  <a:cs typeface="Frutiger LT Std 47 Light Condensed" charset="0"/>
                </a:rPr>
              </a:br>
              <a:r>
                <a:rPr lang="fr-CA" dirty="0">
                  <a:solidFill>
                    <a:srgbClr val="FFFFFF"/>
                  </a:solidFill>
                  <a:latin typeface="Frutiger LT Std 47 Light Condensed" charset="0"/>
                  <a:ea typeface="Frutiger LT Std 47 Light Condensed" charset="0"/>
                  <a:cs typeface="Frutiger LT Std 47 Light Condensed" charset="0"/>
                </a:rPr>
                <a:t>par le jeu.</a:t>
              </a:r>
            </a:p>
          </p:txBody>
        </p:sp>
        <p:sp>
          <p:nvSpPr>
            <p:cNvPr id="31" name="Rectangle 30"/>
            <p:cNvSpPr/>
            <p:nvPr/>
          </p:nvSpPr>
          <p:spPr>
            <a:xfrm>
              <a:off x="10015195" y="2044759"/>
              <a:ext cx="2196748" cy="2989486"/>
            </a:xfrm>
            <a:prstGeom prst="rect">
              <a:avLst/>
            </a:prstGeom>
            <a:noFill/>
            <a:ln>
              <a:noFill/>
            </a:ln>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spcFirstLastPara="0" vert="horz" wrap="square" lIns="183143" tIns="183143" rIns="183143" bIns="183143" numCol="1" spcCol="1270" rtlCol="0" anchor="ctr" anchorCtr="0">
              <a:noAutofit/>
            </a:bodyPr>
            <a:lstStyle/>
            <a:p>
              <a:pPr rtl="0">
                <a:spcAft>
                  <a:spcPts val="900"/>
                </a:spcAft>
                <a:tabLst>
                  <a:tab pos="617538" algn="l"/>
                </a:tabLst>
              </a:pPr>
              <a:r>
                <a:rPr lang="fr-CA" b="1" dirty="0">
                  <a:solidFill>
                    <a:srgbClr val="C3524E"/>
                  </a:solidFill>
                  <a:latin typeface="Frutiger LT Std 67 Bold Condensed" charset="0"/>
                  <a:ea typeface="Frutiger LT Std 67 Bold Condensed" charset="0"/>
                  <a:cs typeface="Frutiger LT Std 67 Bold Condensed" charset="0"/>
                </a:rPr>
                <a:t>Invitons nos 	 jeunes au </a:t>
              </a:r>
              <a:r>
                <a:rPr lang="fr-CA" b="1" dirty="0" err="1">
                  <a:solidFill>
                    <a:srgbClr val="C3524E"/>
                  </a:solidFill>
                  <a:latin typeface="Frutiger LT Std 67 Bold Condensed" charset="0"/>
                  <a:ea typeface="Frutiger LT Std 67 Bold Condensed" charset="0"/>
                  <a:cs typeface="Frutiger LT Std 67 Bold Condensed" charset="0"/>
                </a:rPr>
                <a:t>travail</a:t>
              </a:r>
              <a:r>
                <a:rPr lang="fr-CA" b="1" baseline="30000" dirty="0" err="1">
                  <a:solidFill>
                    <a:srgbClr val="C3524E"/>
                  </a:solidFill>
                  <a:latin typeface="Frutiger LT Std 67 Bold Condensed" charset="0"/>
                  <a:ea typeface="Frutiger LT Std 67 Bold Condensed" charset="0"/>
                  <a:cs typeface="Frutiger LT Std 67 Bold Condensed" charset="0"/>
                </a:rPr>
                <a:t>MC</a:t>
              </a:r>
              <a:endParaRPr lang="en-CA" b="1" dirty="0">
                <a:solidFill>
                  <a:srgbClr val="C3524E"/>
                </a:solidFill>
                <a:latin typeface="Frutiger LT Std 67 Bold Condensed" charset="0"/>
                <a:ea typeface="Frutiger LT Std 67 Bold Condensed" charset="0"/>
                <a:cs typeface="Frutiger LT Std 67 Bold Condensed" charset="0"/>
              </a:endParaRPr>
            </a:p>
            <a:p>
              <a:pPr rtl="0">
                <a:spcAft>
                  <a:spcPts val="900"/>
                </a:spcAft>
              </a:pPr>
              <a:r>
                <a:rPr lang="fr-CA" sz="1500" spc="-20" dirty="0">
                  <a:solidFill>
                    <a:srgbClr val="C3524E"/>
                  </a:solidFill>
                  <a:latin typeface="Frutiger LT Std 47 Light Condensed" charset="0"/>
                  <a:ea typeface="Frutiger LT Std 47 Light Condensed" charset="0"/>
                  <a:cs typeface="Frutiger LT Std 47 Light Condensed" charset="0"/>
                </a:rPr>
                <a:t>Il s’agit de l’événement d’exploration de carrière le plus prestigieux au Canada, qui permet aux élèves de 9e année (3e année du secondaire) d’explorer des options de carrière qui les intéressent en passant une journée dans un milieu de travail.</a:t>
              </a:r>
            </a:p>
          </p:txBody>
        </p:sp>
        <p:sp>
          <p:nvSpPr>
            <p:cNvPr id="32" name="Rectangle 31"/>
            <p:cNvSpPr/>
            <p:nvPr/>
          </p:nvSpPr>
          <p:spPr>
            <a:xfrm>
              <a:off x="2923454" y="4638908"/>
              <a:ext cx="2607237" cy="3953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0"/>
              <a:endParaRPr lang="en-US" sz="950" b="1" dirty="0">
                <a:solidFill>
                  <a:srgbClr val="FFFFFF"/>
                </a:solidFill>
                <a:latin typeface="Frutiger LT Std 47 Light Condensed" charset="0"/>
                <a:ea typeface="Frutiger LT Std 47 Light Condensed" charset="0"/>
                <a:cs typeface="Frutiger LT Std 47 Light Condensed" charset="0"/>
              </a:endParaRPr>
            </a:p>
          </p:txBody>
        </p:sp>
        <p:pic>
          <p:nvPicPr>
            <p:cNvPr id="33" name="Picture 32"/>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9977830" y="1247736"/>
              <a:ext cx="516728" cy="775092"/>
            </a:xfrm>
            <a:prstGeom prst="rect">
              <a:avLst/>
            </a:prstGeom>
          </p:spPr>
        </p:pic>
        <p:pic>
          <p:nvPicPr>
            <p:cNvPr id="34" name="Picture 33"/>
            <p:cNvPicPr>
              <a:picLocks noChangeAspect="1"/>
            </p:cNvPicPr>
            <p:nvPr/>
          </p:nvPicPr>
          <p:blipFill>
            <a:blip r:embed="rId5" cstate="print">
              <a:clrChange>
                <a:clrFrom>
                  <a:srgbClr val="FEFEFE"/>
                </a:clrFrom>
                <a:clrTo>
                  <a:srgbClr val="FEFEFE">
                    <a:alpha val="0"/>
                  </a:srgbClr>
                </a:clrTo>
              </a:clrChange>
              <a:biLevel thresh="25000"/>
              <a:extLst>
                <a:ext uri="{28A0092B-C50C-407E-A947-70E740481C1C}">
                  <a14:useLocalDpi xmlns:a14="http://schemas.microsoft.com/office/drawing/2010/main" val="0"/>
                </a:ext>
              </a:extLst>
            </a:blip>
            <a:stretch>
              <a:fillRect/>
            </a:stretch>
          </p:blipFill>
          <p:spPr>
            <a:xfrm>
              <a:off x="466256" y="1921851"/>
              <a:ext cx="597140" cy="398093"/>
            </a:xfrm>
            <a:prstGeom prst="rect">
              <a:avLst/>
            </a:prstGeom>
          </p:spPr>
        </p:pic>
        <p:pic>
          <p:nvPicPr>
            <p:cNvPr id="35" name="Picture 34"/>
            <p:cNvPicPr>
              <a:picLocks noChangeAspect="1"/>
            </p:cNvPicPr>
            <p:nvPr/>
          </p:nvPicPr>
          <p:blipFill>
            <a:blip r:embed="rId6" cstate="print">
              <a:clrChange>
                <a:clrFrom>
                  <a:srgbClr val="FEFEFE"/>
                </a:clrFrom>
                <a:clrTo>
                  <a:srgbClr val="FEFEFE">
                    <a:alpha val="0"/>
                  </a:srgbClr>
                </a:clrTo>
              </a:clrChange>
              <a:biLevel thresh="25000"/>
              <a:extLst>
                <a:ext uri="{28A0092B-C50C-407E-A947-70E740481C1C}">
                  <a14:useLocalDpi xmlns:a14="http://schemas.microsoft.com/office/drawing/2010/main" val="0"/>
                </a:ext>
              </a:extLst>
            </a:blip>
            <a:stretch>
              <a:fillRect/>
            </a:stretch>
          </p:blipFill>
          <p:spPr>
            <a:xfrm>
              <a:off x="3785885" y="3508437"/>
              <a:ext cx="594420" cy="540383"/>
            </a:xfrm>
            <a:prstGeom prst="rect">
              <a:avLst/>
            </a:prstGeom>
          </p:spPr>
        </p:pic>
        <p:sp>
          <p:nvSpPr>
            <p:cNvPr id="36" name="TextBox 35"/>
            <p:cNvSpPr txBox="1"/>
            <p:nvPr/>
          </p:nvSpPr>
          <p:spPr>
            <a:xfrm>
              <a:off x="745588" y="1491653"/>
              <a:ext cx="7694909" cy="369332"/>
            </a:xfrm>
            <a:prstGeom prst="rect">
              <a:avLst/>
            </a:prstGeom>
            <a:noFill/>
          </p:spPr>
          <p:txBody>
            <a:bodyPr wrap="square" rtlCol="0">
              <a:spAutoFit/>
            </a:bodyPr>
            <a:lstStyle/>
            <a:p>
              <a:pPr rtl="0">
                <a:tabLst>
                  <a:tab pos="4032250" algn="l"/>
                </a:tabLst>
              </a:pPr>
              <a:r>
                <a:rPr lang="fr-CA" b="1">
                  <a:solidFill>
                    <a:srgbClr val="6A89BC"/>
                  </a:solidFill>
                  <a:latin typeface="Frutiger LT Std 67 Bold Condensed" charset="0"/>
                  <a:ea typeface="Frutiger LT Std 67 Bold Condensed" charset="0"/>
                  <a:cs typeface="Frutiger LT Std 67 Bold Condensed" charset="0"/>
                </a:rPr>
                <a:t>Prématernelle – Maternelle	1re à 8e année</a:t>
              </a:r>
            </a:p>
          </p:txBody>
        </p:sp>
        <p:sp>
          <p:nvSpPr>
            <p:cNvPr id="37" name="TextBox 36"/>
            <p:cNvSpPr txBox="1"/>
            <p:nvPr/>
          </p:nvSpPr>
          <p:spPr>
            <a:xfrm>
              <a:off x="10279485" y="1607136"/>
              <a:ext cx="1294620" cy="287733"/>
            </a:xfrm>
            <a:prstGeom prst="rect">
              <a:avLst/>
            </a:prstGeom>
            <a:noFill/>
          </p:spPr>
          <p:txBody>
            <a:bodyPr wrap="square" rtlCol="0">
              <a:spAutoFit/>
            </a:bodyPr>
            <a:lstStyle/>
            <a:p>
              <a:pPr algn="ctr" rtl="0"/>
              <a:r>
                <a:rPr lang="fr-CA" b="1" dirty="0">
                  <a:solidFill>
                    <a:srgbClr val="6A89BC"/>
                  </a:solidFill>
                  <a:latin typeface="Frutiger LT Std 67 Bold Condensed" charset="0"/>
                  <a:ea typeface="Frutiger LT Std 67 Bold Condensed" charset="0"/>
                  <a:cs typeface="Frutiger LT Std 67 Bold Condensed" charset="0"/>
                </a:rPr>
                <a:t>9e année</a:t>
              </a:r>
            </a:p>
          </p:txBody>
        </p:sp>
        <p:sp>
          <p:nvSpPr>
            <p:cNvPr id="39" name="Rectangle 38"/>
            <p:cNvSpPr/>
            <p:nvPr/>
          </p:nvSpPr>
          <p:spPr>
            <a:xfrm>
              <a:off x="3549694" y="1894869"/>
              <a:ext cx="5546804" cy="1510728"/>
            </a:xfrm>
            <a:prstGeom prst="rect">
              <a:avLst/>
            </a:prstGeom>
            <a:solidFill>
              <a:srgbClr val="EDAA45"/>
            </a:solidFill>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183143" tIns="183143" rIns="183143" bIns="360000" numCol="1" spcCol="1270" rtlCol="0" anchor="ctr" anchorCtr="0">
              <a:noAutofit/>
            </a:bodyPr>
            <a:lstStyle/>
            <a:p>
              <a:pPr marL="1162050" rtl="0">
                <a:lnSpc>
                  <a:spcPct val="107000"/>
                </a:lnSpc>
                <a:spcAft>
                  <a:spcPts val="900"/>
                </a:spcAft>
                <a:tabLst>
                  <a:tab pos="1862138" algn="l"/>
                </a:tabLst>
              </a:pPr>
              <a:endParaRPr lang="fr-CA" sz="500" b="1" dirty="0">
                <a:solidFill>
                  <a:srgbClr val="FFFFFF"/>
                </a:solidFill>
                <a:latin typeface="Frutiger LT Std 67 Bold Condensed" charset="0"/>
                <a:ea typeface="Frutiger LT Std 67 Bold Condensed" charset="0"/>
                <a:cs typeface="Frutiger LT Std 67 Bold Condensed" charset="0"/>
              </a:endParaRPr>
            </a:p>
            <a:p>
              <a:pPr marL="1162050" rtl="0">
                <a:lnSpc>
                  <a:spcPct val="107000"/>
                </a:lnSpc>
                <a:spcAft>
                  <a:spcPts val="900"/>
                </a:spcAft>
                <a:tabLst>
                  <a:tab pos="1862138" algn="l"/>
                </a:tabLst>
              </a:pPr>
              <a:r>
                <a:rPr lang="fr-CA" sz="2000" b="1" dirty="0">
                  <a:solidFill>
                    <a:srgbClr val="FFFFFF"/>
                  </a:solidFill>
                  <a:latin typeface="Frutiger LT Std 67 Bold Condensed" charset="0"/>
                  <a:ea typeface="Frutiger LT Std 67 Bold Condensed" charset="0"/>
                  <a:cs typeface="Frutiger LT Std 67 Bold Condensed" charset="0"/>
                </a:rPr>
                <a:t>Défi programmation </a:t>
              </a:r>
            </a:p>
            <a:p>
              <a:pPr rtl="0">
                <a:spcAft>
                  <a:spcPts val="900"/>
                </a:spcAft>
              </a:pPr>
              <a:r>
                <a:rPr lang="fr-CA" dirty="0">
                  <a:solidFill>
                    <a:srgbClr val="FFFFFF"/>
                  </a:solidFill>
                  <a:latin typeface="Frutiger LT Std 47 Light Condensed" charset="0"/>
                  <a:ea typeface="Frutiger LT Std 47 Light Condensed" charset="0"/>
                  <a:cs typeface="Frutiger LT Std 47 Light Condensed" charset="0"/>
                </a:rPr>
                <a:t>Développe la pensée computationnelle et les compétences en programmation par la création d’une histoire ou d’un jeu à l’aide </a:t>
              </a:r>
              <a:br>
                <a:rPr lang="fr-CA" dirty="0">
                  <a:solidFill>
                    <a:srgbClr val="FFFFFF"/>
                  </a:solidFill>
                  <a:latin typeface="Frutiger LT Std 47 Light Condensed" charset="0"/>
                  <a:ea typeface="Frutiger LT Std 47 Light Condensed" charset="0"/>
                  <a:cs typeface="Frutiger LT Std 47 Light Condensed" charset="0"/>
                </a:rPr>
              </a:br>
              <a:r>
                <a:rPr lang="fr-CA" dirty="0">
                  <a:solidFill>
                    <a:srgbClr val="FFFFFF"/>
                  </a:solidFill>
                  <a:latin typeface="Frutiger LT Std 47 Light Condensed" charset="0"/>
                  <a:ea typeface="Frutiger LT Std 47 Light Condensed" charset="0"/>
                  <a:cs typeface="Frutiger LT Std 47 Light Condensed" charset="0"/>
                </a:rPr>
                <a:t>du processus de conception technique.</a:t>
              </a:r>
            </a:p>
          </p:txBody>
        </p:sp>
        <p:sp>
          <p:nvSpPr>
            <p:cNvPr id="40" name="Triangle 37"/>
            <p:cNvSpPr/>
            <p:nvPr/>
          </p:nvSpPr>
          <p:spPr>
            <a:xfrm>
              <a:off x="7696648" y="3068470"/>
              <a:ext cx="868467" cy="657614"/>
            </a:xfrm>
            <a:prstGeom prst="triangle">
              <a:avLst/>
            </a:prstGeom>
            <a:solidFill>
              <a:srgbClr val="96BE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solidFill>
                  <a:srgbClr val="FFFFFF"/>
                </a:solidFill>
              </a:endParaRPr>
            </a:p>
          </p:txBody>
        </p:sp>
        <p:pic>
          <p:nvPicPr>
            <p:cNvPr id="41" name="Picture 40"/>
            <p:cNvPicPr>
              <a:picLocks noChangeAspect="1"/>
            </p:cNvPicPr>
            <p:nvPr/>
          </p:nvPicPr>
          <p:blipFill>
            <a:blip r:embed="rId7" cstate="print">
              <a:clrChange>
                <a:clrFrom>
                  <a:srgbClr val="FEFEFE"/>
                </a:clrFrom>
                <a:clrTo>
                  <a:srgbClr val="FEFEFE">
                    <a:alpha val="0"/>
                  </a:srgbClr>
                </a:clrTo>
              </a:clrChange>
              <a:biLevel thresh="25000"/>
              <a:extLst>
                <a:ext uri="{28A0092B-C50C-407E-A947-70E740481C1C}">
                  <a14:useLocalDpi xmlns:a14="http://schemas.microsoft.com/office/drawing/2010/main" val="0"/>
                </a:ext>
              </a:extLst>
            </a:blip>
            <a:stretch>
              <a:fillRect/>
            </a:stretch>
          </p:blipFill>
          <p:spPr>
            <a:xfrm>
              <a:off x="8472793" y="1967611"/>
              <a:ext cx="503297" cy="503297"/>
            </a:xfrm>
            <a:prstGeom prst="rect">
              <a:avLst/>
            </a:prstGeom>
          </p:spPr>
        </p:pic>
        <p:sp>
          <p:nvSpPr>
            <p:cNvPr id="42" name="Triangle 35"/>
            <p:cNvSpPr/>
            <p:nvPr/>
          </p:nvSpPr>
          <p:spPr>
            <a:xfrm rot="5400000">
              <a:off x="3138818" y="3209570"/>
              <a:ext cx="924934" cy="475951"/>
            </a:xfrm>
            <a:prstGeom prst="triangle">
              <a:avLst>
                <a:gd name="adj" fmla="val 513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solidFill>
                  <a:srgbClr val="FFFFFF"/>
                </a:solidFill>
              </a:endParaRPr>
            </a:p>
          </p:txBody>
        </p:sp>
        <p:sp>
          <p:nvSpPr>
            <p:cNvPr id="43" name="Rectangle 42"/>
            <p:cNvSpPr/>
            <p:nvPr/>
          </p:nvSpPr>
          <p:spPr>
            <a:xfrm>
              <a:off x="7083683" y="3469137"/>
              <a:ext cx="1976608" cy="707822"/>
            </a:xfrm>
            <a:prstGeom prst="rect">
              <a:avLst/>
            </a:prstGeom>
            <a:ln>
              <a:solidFill>
                <a:schemeClr val="bg1"/>
              </a:solidFill>
            </a:ln>
          </p:spPr>
          <p:txBody>
            <a:bodyPr wrap="square" rtlCol="0">
              <a:spAutoFit/>
            </a:bodyPr>
            <a:lstStyle/>
            <a:p>
              <a:pPr algn="ctr" rtl="0">
                <a:lnSpc>
                  <a:spcPct val="90000"/>
                </a:lnSpc>
                <a:tabLst>
                  <a:tab pos="4664075" algn="l"/>
                </a:tabLst>
              </a:pPr>
              <a:r>
                <a:rPr lang="fr-CA" sz="1200" b="1" dirty="0">
                  <a:solidFill>
                    <a:srgbClr val="FFFFFF"/>
                  </a:solidFill>
                  <a:latin typeface="Frutiger LT Std 67 Bold Condensed" charset="0"/>
                  <a:ea typeface="Frutiger LT Std 67 Bold Condensed" charset="0"/>
                  <a:cs typeface="Frutiger LT Std 67 Bold Condensed" charset="0"/>
                </a:rPr>
                <a:t>Présentement pour les élèves de 7e et 8e année</a:t>
              </a:r>
            </a:p>
            <a:p>
              <a:pPr algn="ctr" rtl="0">
                <a:lnSpc>
                  <a:spcPct val="90000"/>
                </a:lnSpc>
                <a:tabLst>
                  <a:tab pos="4664075" algn="l"/>
                </a:tabLst>
              </a:pPr>
              <a:r>
                <a:rPr lang="fr-CA" sz="1200" b="1" dirty="0">
                  <a:solidFill>
                    <a:srgbClr val="FFFFFF"/>
                  </a:solidFill>
                  <a:latin typeface="Frutiger LT Std 67 Bold Condensed" charset="0"/>
                  <a:ea typeface="Frutiger LT Std 67 Bold Condensed" charset="0"/>
                  <a:cs typeface="Frutiger LT Std 67 Bold Condensed" charset="0"/>
                </a:rPr>
                <a:t>Vise à être étendu grâce </a:t>
              </a:r>
              <a:br>
                <a:rPr lang="fr-CA" sz="1200" b="1" dirty="0">
                  <a:solidFill>
                    <a:srgbClr val="FFFFFF"/>
                  </a:solidFill>
                  <a:latin typeface="Frutiger LT Std 67 Bold Condensed" charset="0"/>
                  <a:ea typeface="Frutiger LT Std 67 Bold Condensed" charset="0"/>
                  <a:cs typeface="Frutiger LT Std 67 Bold Condensed" charset="0"/>
                </a:rPr>
              </a:br>
              <a:r>
                <a:rPr lang="fr-CA" sz="1200" b="1" dirty="0">
                  <a:solidFill>
                    <a:srgbClr val="FFFFFF"/>
                  </a:solidFill>
                  <a:latin typeface="Frutiger LT Std 67 Bold Condensed" charset="0"/>
                  <a:ea typeface="Frutiger LT Std 67 Bold Condensed" charset="0"/>
                  <a:cs typeface="Frutiger LT Std 67 Bold Condensed" charset="0"/>
                </a:rPr>
                <a:t>à du financement</a:t>
              </a:r>
            </a:p>
          </p:txBody>
        </p:sp>
      </p:grpSp>
    </p:spTree>
    <p:custDataLst>
      <p:tags r:id="rId1"/>
    </p:custDataLst>
    <p:extLst>
      <p:ext uri="{BB962C8B-B14F-4D97-AF65-F5344CB8AC3E}">
        <p14:creationId xmlns:p14="http://schemas.microsoft.com/office/powerpoint/2010/main" val="32272239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gb21ac133e4_7_0"/>
          <p:cNvSpPr txBox="1">
            <a:spLocks noGrp="1"/>
          </p:cNvSpPr>
          <p:nvPr>
            <p:ph type="body" idx="1"/>
          </p:nvPr>
        </p:nvSpPr>
        <p:spPr>
          <a:xfrm>
            <a:off x="446314" y="1143000"/>
            <a:ext cx="11259900" cy="1121100"/>
          </a:xfrm>
          <a:prstGeom prst="rect">
            <a:avLst/>
          </a:prstGeom>
          <a:noFill/>
          <a:ln>
            <a:noFill/>
          </a:ln>
        </p:spPr>
        <p:txBody>
          <a:bodyPr spcFirstLastPara="1" wrap="square" lIns="91425" tIns="45700" rIns="91425" bIns="45700" rtlCol="0" anchor="ctr" anchorCtr="0">
            <a:noAutofit/>
          </a:bodyPr>
          <a:lstStyle/>
          <a:p>
            <a:pPr marL="0" lvl="0" indent="0" algn="ctr" rtl="0">
              <a:lnSpc>
                <a:spcPct val="90000"/>
              </a:lnSpc>
              <a:spcBef>
                <a:spcPts val="0"/>
              </a:spcBef>
              <a:spcAft>
                <a:spcPts val="0"/>
              </a:spcAft>
              <a:buClr>
                <a:schemeClr val="dk1"/>
              </a:buClr>
              <a:buSzPts val="1800"/>
              <a:buNone/>
            </a:pPr>
            <a:r>
              <a:rPr lang="fr-CA" sz="2200" dirty="0">
                <a:latin typeface="Frutiger LT Std 45 Light" panose="020B0402020204020204" pitchFamily="34" charset="0"/>
              </a:rPr>
              <a:t>Nos programmes font la promotion de compétences globales essentielles à l’épanouissement des élèves dans une économie canadienne dynamique et innovante.</a:t>
            </a:r>
            <a:endParaRPr sz="2200" dirty="0">
              <a:latin typeface="Frutiger LT Std 45 Light" panose="020B0402020204020204" pitchFamily="34" charset="0"/>
            </a:endParaRPr>
          </a:p>
        </p:txBody>
      </p:sp>
      <p:sp>
        <p:nvSpPr>
          <p:cNvPr id="174" name="Google Shape;174;gb21ac133e4_7_0"/>
          <p:cNvSpPr txBox="1">
            <a:spLocks noGrp="1"/>
          </p:cNvSpPr>
          <p:nvPr>
            <p:ph type="body" idx="2"/>
          </p:nvPr>
        </p:nvSpPr>
        <p:spPr>
          <a:xfrm>
            <a:off x="446325" y="85448"/>
            <a:ext cx="11259900" cy="1057500"/>
          </a:xfrm>
          <a:prstGeom prst="rect">
            <a:avLst/>
          </a:prstGeom>
          <a:noFill/>
          <a:ln>
            <a:noFill/>
          </a:ln>
        </p:spPr>
        <p:txBody>
          <a:bodyPr spcFirstLastPara="1" wrap="square" lIns="91425" tIns="45700" rIns="91425" bIns="45700" rtlCol="0" anchor="ctr" anchorCtr="0">
            <a:noAutofit/>
          </a:bodyPr>
          <a:lstStyle/>
          <a:p>
            <a:pPr marL="0" lvl="0" indent="0" algn="l" rtl="0">
              <a:lnSpc>
                <a:spcPct val="90000"/>
              </a:lnSpc>
              <a:spcBef>
                <a:spcPts val="0"/>
              </a:spcBef>
              <a:spcAft>
                <a:spcPts val="0"/>
              </a:spcAft>
              <a:buClr>
                <a:schemeClr val="lt1"/>
              </a:buClr>
              <a:buSzPts val="4400"/>
              <a:buNone/>
            </a:pPr>
            <a:r>
              <a:rPr lang="fr-CA" sz="4000" dirty="0">
                <a:solidFill>
                  <a:schemeClr val="tx1"/>
                </a:solidFill>
                <a:latin typeface="Frutiger LT Std 45 Light" panose="020B0402020204020204"/>
                <a:sym typeface="Arial"/>
              </a:rPr>
              <a:t>Compétences globales</a:t>
            </a:r>
            <a:endParaRPr sz="4000" dirty="0">
              <a:solidFill>
                <a:schemeClr val="tx1"/>
              </a:solidFill>
              <a:latin typeface="Frutiger LT Std 45 Light" panose="020B0402020204020204"/>
              <a:sym typeface="Arial"/>
            </a:endParaRPr>
          </a:p>
        </p:txBody>
      </p:sp>
      <p:sp>
        <p:nvSpPr>
          <p:cNvPr id="2" name="TextBox 1">
            <a:extLst>
              <a:ext uri="{FF2B5EF4-FFF2-40B4-BE49-F238E27FC236}">
                <a16:creationId xmlns:a16="http://schemas.microsoft.com/office/drawing/2014/main" id="{67934935-6ACF-4A43-B20E-D7D00F2BAA83}"/>
              </a:ext>
            </a:extLst>
          </p:cNvPr>
          <p:cNvSpPr txBox="1"/>
          <p:nvPr/>
        </p:nvSpPr>
        <p:spPr>
          <a:xfrm>
            <a:off x="1617475" y="2260539"/>
            <a:ext cx="4302035" cy="1200329"/>
          </a:xfrm>
          <a:prstGeom prst="rect">
            <a:avLst/>
          </a:prstGeom>
          <a:solidFill>
            <a:schemeClr val="bg1"/>
          </a:solidFill>
        </p:spPr>
        <p:txBody>
          <a:bodyPr wrap="square" rtlCol="0">
            <a:spAutoFit/>
          </a:bodyPr>
          <a:lstStyle/>
          <a:p>
            <a:r>
              <a:rPr lang="fr-FR" b="1" dirty="0">
                <a:solidFill>
                  <a:srgbClr val="39B44A"/>
                </a:solidFill>
                <a:latin typeface="Frutiger LT 45 Light" panose="020B0500000000000000" pitchFamily="34" charset="0"/>
              </a:rPr>
              <a:t>CRÉATIVITÉ, INNOVATION ET ENTREPRENEURIAT</a:t>
            </a:r>
          </a:p>
          <a:p>
            <a:r>
              <a:rPr lang="fr-FR" dirty="0">
                <a:latin typeface="Frutiger LT 45 Light" panose="020B0500000000000000" pitchFamily="34" charset="0"/>
              </a:rPr>
              <a:t>La capacité de concrétiser des idées et d’améliorer des idées et des concepts.</a:t>
            </a:r>
            <a:endParaRPr lang="en-US" dirty="0">
              <a:latin typeface="Frutiger LT 45 Light" panose="020B0500000000000000" pitchFamily="34" charset="0"/>
            </a:endParaRPr>
          </a:p>
        </p:txBody>
      </p:sp>
      <p:sp>
        <p:nvSpPr>
          <p:cNvPr id="5" name="TextBox 4">
            <a:extLst>
              <a:ext uri="{FF2B5EF4-FFF2-40B4-BE49-F238E27FC236}">
                <a16:creationId xmlns:a16="http://schemas.microsoft.com/office/drawing/2014/main" id="{7FEF168A-25D4-437E-B5C1-C92821A173AE}"/>
              </a:ext>
            </a:extLst>
          </p:cNvPr>
          <p:cNvSpPr txBox="1"/>
          <p:nvPr/>
        </p:nvSpPr>
        <p:spPr>
          <a:xfrm>
            <a:off x="1637211" y="3376050"/>
            <a:ext cx="4458789" cy="1754326"/>
          </a:xfrm>
          <a:prstGeom prst="rect">
            <a:avLst/>
          </a:prstGeom>
          <a:solidFill>
            <a:schemeClr val="bg1"/>
          </a:solidFill>
        </p:spPr>
        <p:txBody>
          <a:bodyPr wrap="square" rtlCol="0">
            <a:spAutoFit/>
          </a:bodyPr>
          <a:lstStyle/>
          <a:p>
            <a:r>
              <a:rPr lang="fr-FR" b="1" dirty="0">
                <a:solidFill>
                  <a:srgbClr val="39B44A"/>
                </a:solidFill>
                <a:latin typeface="Frutiger LT 45 Light" panose="020B0500000000000000" pitchFamily="34" charset="0"/>
              </a:rPr>
              <a:t>CITOYENNETÉ : </a:t>
            </a:r>
            <a:br>
              <a:rPr lang="fr-FR" b="1" dirty="0">
                <a:solidFill>
                  <a:srgbClr val="39B44A"/>
                </a:solidFill>
                <a:latin typeface="Frutiger LT 45 Light" panose="020B0500000000000000" pitchFamily="34" charset="0"/>
              </a:rPr>
            </a:br>
            <a:r>
              <a:rPr lang="fr-FR" b="1" dirty="0">
                <a:solidFill>
                  <a:srgbClr val="39B44A"/>
                </a:solidFill>
                <a:latin typeface="Frutiger LT 45 Light" panose="020B0500000000000000" pitchFamily="34" charset="0"/>
              </a:rPr>
              <a:t>LOCALE, MONDIALE ET RESPONSABLE</a:t>
            </a:r>
          </a:p>
          <a:p>
            <a:r>
              <a:rPr lang="fr-FR" dirty="0">
                <a:latin typeface="Frutiger LT 45 Light" panose="020B0500000000000000" pitchFamily="34" charset="0"/>
              </a:rPr>
              <a:t>La capacité de comprendre différentes perspectives afin d’aborder des questions cruciales concernant le monde dans lequel nous vivons.</a:t>
            </a:r>
            <a:endParaRPr lang="en-US" dirty="0">
              <a:latin typeface="Frutiger LT 45 Light" panose="020B0500000000000000" pitchFamily="34" charset="0"/>
            </a:endParaRPr>
          </a:p>
        </p:txBody>
      </p:sp>
      <p:sp>
        <p:nvSpPr>
          <p:cNvPr id="6" name="TextBox 5">
            <a:extLst>
              <a:ext uri="{FF2B5EF4-FFF2-40B4-BE49-F238E27FC236}">
                <a16:creationId xmlns:a16="http://schemas.microsoft.com/office/drawing/2014/main" id="{ACF2DAD1-E6D1-47C5-AAC3-A26BEA19F1D5}"/>
              </a:ext>
            </a:extLst>
          </p:cNvPr>
          <p:cNvSpPr txBox="1"/>
          <p:nvPr/>
        </p:nvSpPr>
        <p:spPr>
          <a:xfrm>
            <a:off x="1617475" y="5120500"/>
            <a:ext cx="4458789" cy="1477328"/>
          </a:xfrm>
          <a:prstGeom prst="rect">
            <a:avLst/>
          </a:prstGeom>
          <a:solidFill>
            <a:schemeClr val="bg1"/>
          </a:solidFill>
        </p:spPr>
        <p:txBody>
          <a:bodyPr wrap="square" rtlCol="0">
            <a:spAutoFit/>
          </a:bodyPr>
          <a:lstStyle/>
          <a:p>
            <a:r>
              <a:rPr lang="fr-FR" b="1" dirty="0">
                <a:solidFill>
                  <a:srgbClr val="39B44A"/>
                </a:solidFill>
                <a:latin typeface="Frutiger LT 45 Light" panose="020B0500000000000000" pitchFamily="34" charset="0"/>
              </a:rPr>
              <a:t>COMMUNICATION</a:t>
            </a:r>
          </a:p>
          <a:p>
            <a:r>
              <a:rPr lang="fr-FR" dirty="0">
                <a:latin typeface="Frutiger LT 45 Light" panose="020B0500000000000000" pitchFamily="34" charset="0"/>
              </a:rPr>
              <a:t>La capacité à recevoir et à transmettre des éléments porteurs de sens dans divers contextes et avec différents publics et objectifs.</a:t>
            </a:r>
            <a:endParaRPr lang="en-US" dirty="0">
              <a:latin typeface="Frutiger LT 45 Light" panose="020B0500000000000000" pitchFamily="34" charset="0"/>
            </a:endParaRPr>
          </a:p>
        </p:txBody>
      </p:sp>
      <p:sp>
        <p:nvSpPr>
          <p:cNvPr id="7" name="TextBox 6">
            <a:extLst>
              <a:ext uri="{FF2B5EF4-FFF2-40B4-BE49-F238E27FC236}">
                <a16:creationId xmlns:a16="http://schemas.microsoft.com/office/drawing/2014/main" id="{390B74D4-5DBF-4117-B918-98AD1BC77156}"/>
              </a:ext>
            </a:extLst>
          </p:cNvPr>
          <p:cNvSpPr txBox="1"/>
          <p:nvPr/>
        </p:nvSpPr>
        <p:spPr>
          <a:xfrm>
            <a:off x="7493727" y="2170732"/>
            <a:ext cx="4302035" cy="1200329"/>
          </a:xfrm>
          <a:prstGeom prst="rect">
            <a:avLst/>
          </a:prstGeom>
          <a:solidFill>
            <a:schemeClr val="bg1"/>
          </a:solidFill>
        </p:spPr>
        <p:txBody>
          <a:bodyPr wrap="square" rtlCol="0">
            <a:spAutoFit/>
          </a:bodyPr>
          <a:lstStyle/>
          <a:p>
            <a:r>
              <a:rPr lang="fr-FR" b="1" dirty="0">
                <a:solidFill>
                  <a:srgbClr val="39B44A"/>
                </a:solidFill>
                <a:latin typeface="Frutiger LT 45 Light" panose="020B0500000000000000" pitchFamily="34" charset="0"/>
              </a:rPr>
              <a:t>COLLABORATION</a:t>
            </a:r>
          </a:p>
          <a:p>
            <a:r>
              <a:rPr lang="fr-FR" dirty="0">
                <a:latin typeface="Frutiger LT 45 Light" panose="020B0500000000000000" pitchFamily="34" charset="0"/>
              </a:rPr>
              <a:t>L’interaction des compétences nécessaires pour assurer une participation efficace et conforme à l’éthique au sein d’une équipe.</a:t>
            </a:r>
            <a:endParaRPr lang="en-US" dirty="0">
              <a:latin typeface="Frutiger LT 45 Light" panose="020B0500000000000000" pitchFamily="34" charset="0"/>
            </a:endParaRPr>
          </a:p>
        </p:txBody>
      </p:sp>
      <p:sp>
        <p:nvSpPr>
          <p:cNvPr id="8" name="TextBox 7">
            <a:extLst>
              <a:ext uri="{FF2B5EF4-FFF2-40B4-BE49-F238E27FC236}">
                <a16:creationId xmlns:a16="http://schemas.microsoft.com/office/drawing/2014/main" id="{2085B748-F9C6-4AF3-804D-B2F6BE6EE411}"/>
              </a:ext>
            </a:extLst>
          </p:cNvPr>
          <p:cNvSpPr txBox="1"/>
          <p:nvPr/>
        </p:nvSpPr>
        <p:spPr>
          <a:xfrm>
            <a:off x="7493727" y="3274839"/>
            <a:ext cx="4458789" cy="1754326"/>
          </a:xfrm>
          <a:prstGeom prst="rect">
            <a:avLst/>
          </a:prstGeom>
          <a:solidFill>
            <a:schemeClr val="bg1"/>
          </a:solidFill>
        </p:spPr>
        <p:txBody>
          <a:bodyPr wrap="square" rtlCol="0">
            <a:spAutoFit/>
          </a:bodyPr>
          <a:lstStyle/>
          <a:p>
            <a:r>
              <a:rPr lang="fr-FR" b="1" dirty="0">
                <a:solidFill>
                  <a:srgbClr val="39B44A"/>
                </a:solidFill>
                <a:latin typeface="Frutiger LT 45 Light" panose="020B0500000000000000" pitchFamily="34" charset="0"/>
              </a:rPr>
              <a:t>PENSÉE CRITIQUE ET RÉSOLUTION DE PROBLÈMES</a:t>
            </a:r>
          </a:p>
          <a:p>
            <a:r>
              <a:rPr lang="fr-FR" dirty="0">
                <a:latin typeface="Frutiger LT 45 Light" panose="020B0500000000000000" pitchFamily="34" charset="0"/>
              </a:rPr>
              <a:t>La capacité d’acquérir, de traiter, d’analyser et d’interpréter de l’information pour prendre des décisions éclairées et agir en conséquence.</a:t>
            </a:r>
            <a:endParaRPr lang="en-US" dirty="0">
              <a:latin typeface="Frutiger LT 45 Light" panose="020B0500000000000000" pitchFamily="34" charset="0"/>
            </a:endParaRPr>
          </a:p>
        </p:txBody>
      </p:sp>
      <p:sp>
        <p:nvSpPr>
          <p:cNvPr id="9" name="TextBox 8">
            <a:extLst>
              <a:ext uri="{FF2B5EF4-FFF2-40B4-BE49-F238E27FC236}">
                <a16:creationId xmlns:a16="http://schemas.microsoft.com/office/drawing/2014/main" id="{ACE9CA4C-3AA1-467E-8920-C57E025811B6}"/>
              </a:ext>
            </a:extLst>
          </p:cNvPr>
          <p:cNvSpPr txBox="1"/>
          <p:nvPr/>
        </p:nvSpPr>
        <p:spPr>
          <a:xfrm>
            <a:off x="7493727" y="4916801"/>
            <a:ext cx="4302035" cy="1754326"/>
          </a:xfrm>
          <a:prstGeom prst="rect">
            <a:avLst/>
          </a:prstGeom>
          <a:solidFill>
            <a:schemeClr val="bg1"/>
          </a:solidFill>
        </p:spPr>
        <p:txBody>
          <a:bodyPr wrap="square" rtlCol="0">
            <a:spAutoFit/>
          </a:bodyPr>
          <a:lstStyle/>
          <a:p>
            <a:r>
              <a:rPr lang="fr-FR" b="1" dirty="0">
                <a:solidFill>
                  <a:srgbClr val="39B44A"/>
                </a:solidFill>
                <a:latin typeface="Frutiger LT 45 Light" panose="020B0500000000000000" pitchFamily="34" charset="0"/>
              </a:rPr>
              <a:t>APPRENTISSAGE AUTONOME ET FORMATION </a:t>
            </a:r>
            <a:br>
              <a:rPr lang="fr-FR" b="1" dirty="0">
                <a:solidFill>
                  <a:srgbClr val="39B44A"/>
                </a:solidFill>
                <a:latin typeface="Frutiger LT 45 Light" panose="020B0500000000000000" pitchFamily="34" charset="0"/>
              </a:rPr>
            </a:br>
            <a:r>
              <a:rPr lang="fr-FR" b="1" dirty="0">
                <a:solidFill>
                  <a:srgbClr val="39B44A"/>
                </a:solidFill>
                <a:latin typeface="Frutiger LT 45 Light" panose="020B0500000000000000" pitchFamily="34" charset="0"/>
              </a:rPr>
              <a:t>DU CARACTÈRE</a:t>
            </a:r>
          </a:p>
          <a:p>
            <a:r>
              <a:rPr lang="fr-FR" dirty="0">
                <a:latin typeface="Frutiger LT 45 Light" panose="020B0500000000000000" pitchFamily="34" charset="0"/>
              </a:rPr>
              <a:t>La capacité de reconnaître et de démontrer sa capacité d’agir dans son processus d’apprentissage.</a:t>
            </a:r>
            <a:endParaRPr lang="en-US" dirty="0">
              <a:latin typeface="Frutiger LT 45 Light" panose="020B0500000000000000" pitchFamily="34" charset="0"/>
            </a:endParaRPr>
          </a:p>
        </p:txBody>
      </p:sp>
    </p:spTree>
    <p:custDataLst>
      <p:tags r:id="rId1"/>
    </p:custDataLst>
    <p:extLst>
      <p:ext uri="{BB962C8B-B14F-4D97-AF65-F5344CB8AC3E}">
        <p14:creationId xmlns:p14="http://schemas.microsoft.com/office/powerpoint/2010/main" val="37538282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gb1f4eb2277_0_6"/>
          <p:cNvSpPr txBox="1">
            <a:spLocks noGrp="1"/>
          </p:cNvSpPr>
          <p:nvPr>
            <p:ph type="body" idx="1"/>
          </p:nvPr>
        </p:nvSpPr>
        <p:spPr>
          <a:xfrm>
            <a:off x="446250" y="1400782"/>
            <a:ext cx="7609179" cy="4487567"/>
          </a:xfrm>
          <a:prstGeom prst="rect">
            <a:avLst/>
          </a:prstGeom>
          <a:noFill/>
          <a:ln>
            <a:noFill/>
          </a:ln>
        </p:spPr>
        <p:txBody>
          <a:bodyPr spcFirstLastPara="1" wrap="square" lIns="91425" tIns="45700" rIns="91425" bIns="45700" rtlCol="0" anchor="t" anchorCtr="0">
            <a:noAutofit/>
          </a:bodyPr>
          <a:lstStyle/>
          <a:p>
            <a:pPr marL="0" lvl="0" indent="0" algn="just" rtl="0">
              <a:lnSpc>
                <a:spcPct val="107000"/>
              </a:lnSpc>
              <a:spcBef>
                <a:spcPts val="1000"/>
              </a:spcBef>
              <a:spcAft>
                <a:spcPts val="0"/>
              </a:spcAft>
              <a:buSzPts val="1800"/>
              <a:buNone/>
            </a:pPr>
            <a:r>
              <a:rPr lang="fr-CA" sz="2200" dirty="0">
                <a:latin typeface="Frutiger LT Std 45 Light" panose="020B0402020204020204" pitchFamily="34" charset="0"/>
                <a:sym typeface="Arial"/>
              </a:rPr>
              <a:t>« Bienvenue à la maternelle » fournit aux écoles des idées et des ressources pour :</a:t>
            </a:r>
            <a:endParaRPr sz="2200" dirty="0">
              <a:latin typeface="Frutiger LT Std 45 Light" panose="020B0402020204020204" pitchFamily="34" charset="0"/>
            </a:endParaRPr>
          </a:p>
          <a:p>
            <a:pPr indent="-457200" algn="just" rtl="0">
              <a:lnSpc>
                <a:spcPct val="107000"/>
              </a:lnSpc>
              <a:spcBef>
                <a:spcPts val="1800"/>
              </a:spcBef>
              <a:buSzPct val="100000"/>
            </a:pPr>
            <a:r>
              <a:rPr lang="fr-CA" sz="2200" i="1" dirty="0">
                <a:latin typeface="Frutiger LT Std 45 Light" panose="020B0402020204020204" pitchFamily="34" charset="0"/>
                <a:sym typeface="Arial"/>
              </a:rPr>
              <a:t>accueillir chaleureusement les familles</a:t>
            </a:r>
            <a:r>
              <a:rPr lang="fr-CA" sz="2200" dirty="0">
                <a:latin typeface="Frutiger LT Std 45 Light" panose="020B0402020204020204" pitchFamily="34" charset="0"/>
                <a:sym typeface="Arial"/>
              </a:rPr>
              <a:t> dans le système éducatif;</a:t>
            </a:r>
            <a:endParaRPr sz="2200" dirty="0">
              <a:latin typeface="Frutiger LT Std 45 Light" panose="020B0402020204020204" pitchFamily="34" charset="0"/>
              <a:sym typeface="Arial"/>
            </a:endParaRPr>
          </a:p>
          <a:p>
            <a:pPr indent="-457200" algn="just" rtl="0">
              <a:lnSpc>
                <a:spcPct val="107000"/>
              </a:lnSpc>
              <a:spcBef>
                <a:spcPts val="1800"/>
              </a:spcBef>
              <a:buSzPct val="100000"/>
            </a:pPr>
            <a:r>
              <a:rPr lang="fr-CA" sz="2200" dirty="0">
                <a:solidFill>
                  <a:srgbClr val="009044"/>
                </a:solidFill>
                <a:latin typeface="Frutiger LT Std 45 Light" panose="020B0402020204020204" pitchFamily="34" charset="0"/>
                <a:sym typeface="Arial"/>
              </a:rPr>
              <a:t>aider les familles à </a:t>
            </a:r>
            <a:r>
              <a:rPr lang="fr-CA" sz="2200" i="1" dirty="0">
                <a:solidFill>
                  <a:srgbClr val="009044"/>
                </a:solidFill>
                <a:latin typeface="Frutiger LT Std 45 Light" panose="020B0402020204020204" pitchFamily="34" charset="0"/>
                <a:sym typeface="Arial"/>
              </a:rPr>
              <a:t>participer à l’apprentissage préscolaire par le jeu avec leurs enfants</a:t>
            </a:r>
            <a:r>
              <a:rPr lang="fr-CA" sz="2200" dirty="0">
                <a:solidFill>
                  <a:srgbClr val="009044"/>
                </a:solidFill>
                <a:latin typeface="Frutiger LT Std 45 Light" panose="020B0402020204020204" pitchFamily="34" charset="0"/>
                <a:sym typeface="Arial"/>
              </a:rPr>
              <a:t>; </a:t>
            </a:r>
          </a:p>
          <a:p>
            <a:pPr indent="-457200" algn="just" rtl="0">
              <a:lnSpc>
                <a:spcPct val="107000"/>
              </a:lnSpc>
              <a:spcBef>
                <a:spcPts val="1800"/>
              </a:spcBef>
              <a:buSzPct val="100000"/>
            </a:pPr>
            <a:r>
              <a:rPr lang="fr-CA" sz="2200" dirty="0">
                <a:latin typeface="Frutiger LT Std 45 Light" panose="020B0402020204020204" pitchFamily="34" charset="0"/>
                <a:sym typeface="Arial"/>
              </a:rPr>
              <a:t>honorer la richesse de l’expérience des familles et les </a:t>
            </a:r>
            <a:r>
              <a:rPr lang="fr-CA" sz="2200" i="1" dirty="0">
                <a:latin typeface="Frutiger LT Std 45 Light" panose="020B0402020204020204" pitchFamily="34" charset="0"/>
                <a:sym typeface="Arial"/>
              </a:rPr>
              <a:t>sensibiliser aux ressources communautaires auxquelles elles peuvent accéder</a:t>
            </a:r>
            <a:r>
              <a:rPr lang="fr-CA" sz="2200" dirty="0">
                <a:latin typeface="Frutiger LT Std 45 Light" panose="020B0402020204020204" pitchFamily="34" charset="0"/>
                <a:sym typeface="Arial"/>
              </a:rPr>
              <a:t> pour soutenir le développement de leur enfant</a:t>
            </a:r>
            <a:r>
              <a:rPr lang="fr-CA" sz="2400" dirty="0">
                <a:latin typeface="Frutiger LT Std 45 Light" panose="020B0402020204020204" pitchFamily="34" charset="0"/>
                <a:sym typeface="Arial"/>
              </a:rPr>
              <a:t>. </a:t>
            </a:r>
            <a:endParaRPr sz="2400" dirty="0">
              <a:latin typeface="Frutiger LT Std 45 Light" panose="020B0402020204020204" pitchFamily="34" charset="0"/>
              <a:sym typeface="Arial"/>
            </a:endParaRPr>
          </a:p>
          <a:p>
            <a:pPr marL="0" lvl="0" indent="0" algn="just" rtl="0">
              <a:lnSpc>
                <a:spcPct val="90000"/>
              </a:lnSpc>
              <a:spcBef>
                <a:spcPts val="1800"/>
              </a:spcBef>
              <a:spcAft>
                <a:spcPts val="0"/>
              </a:spcAft>
              <a:buClr>
                <a:schemeClr val="dk1"/>
              </a:buClr>
              <a:buSzPts val="1100"/>
              <a:buFont typeface="Arial"/>
              <a:buNone/>
            </a:pPr>
            <a:endParaRPr sz="2400" b="1" i="1" dirty="0">
              <a:solidFill>
                <a:srgbClr val="000000"/>
              </a:solidFill>
              <a:latin typeface="Frutiger LT Std 45 Light" panose="020B0402020204020204" pitchFamily="34" charset="0"/>
              <a:sym typeface="Arial"/>
            </a:endParaRPr>
          </a:p>
          <a:p>
            <a:pPr marL="0" lvl="0" indent="0" algn="just" rtl="0">
              <a:lnSpc>
                <a:spcPct val="90000"/>
              </a:lnSpc>
              <a:spcBef>
                <a:spcPts val="1000"/>
              </a:spcBef>
              <a:spcAft>
                <a:spcPts val="0"/>
              </a:spcAft>
              <a:buClr>
                <a:schemeClr val="dk1"/>
              </a:buClr>
              <a:buSzPts val="1100"/>
              <a:buFont typeface="Arial"/>
              <a:buNone/>
            </a:pPr>
            <a:endParaRPr sz="2400" dirty="0">
              <a:latin typeface="Frutiger LT Std 45 Light" panose="020B0402020204020204" pitchFamily="34" charset="0"/>
              <a:sym typeface="Arial"/>
            </a:endParaRPr>
          </a:p>
        </p:txBody>
      </p:sp>
      <p:sp>
        <p:nvSpPr>
          <p:cNvPr id="189" name="Google Shape;189;gb1f4eb2277_0_6"/>
          <p:cNvSpPr txBox="1">
            <a:spLocks noGrp="1"/>
          </p:cNvSpPr>
          <p:nvPr>
            <p:ph type="body" idx="2"/>
          </p:nvPr>
        </p:nvSpPr>
        <p:spPr>
          <a:xfrm>
            <a:off x="505048" y="278395"/>
            <a:ext cx="12398818" cy="1043100"/>
          </a:xfrm>
          <a:prstGeom prst="rect">
            <a:avLst/>
          </a:prstGeom>
          <a:noFill/>
          <a:ln>
            <a:noFill/>
          </a:ln>
        </p:spPr>
        <p:txBody>
          <a:bodyPr spcFirstLastPara="1" wrap="square" lIns="91425" tIns="45700" rIns="91425" bIns="45700" rtlCol="0" anchor="ctr" anchorCtr="0">
            <a:noAutofit/>
          </a:bodyPr>
          <a:lstStyle/>
          <a:p>
            <a:pPr marL="0" lvl="0" indent="0" algn="l" rtl="0">
              <a:lnSpc>
                <a:spcPct val="90000"/>
              </a:lnSpc>
              <a:spcBef>
                <a:spcPts val="0"/>
              </a:spcBef>
              <a:spcAft>
                <a:spcPts val="0"/>
              </a:spcAft>
              <a:buSzPts val="4400"/>
              <a:buNone/>
            </a:pPr>
            <a:r>
              <a:rPr lang="fr-CA" sz="4000" dirty="0">
                <a:solidFill>
                  <a:schemeClr val="tx1"/>
                </a:solidFill>
                <a:latin typeface="Frutiger LT Std 45 Light" panose="020B0402020204020204" pitchFamily="34" charset="0"/>
                <a:sym typeface="Arial"/>
              </a:rPr>
              <a:t>À propos de « Bienvenue à la maternelle »</a:t>
            </a:r>
            <a:endParaRPr sz="4000" dirty="0">
              <a:solidFill>
                <a:schemeClr val="tx1"/>
              </a:solidFill>
              <a:latin typeface="Frutiger LT Std 45 Light" panose="020B0402020204020204" pitchFamily="34" charset="0"/>
            </a:endParaRPr>
          </a:p>
        </p:txBody>
      </p:sp>
      <p:sp>
        <p:nvSpPr>
          <p:cNvPr id="191" name="Google Shape;191;gb1f4eb2277_0_6"/>
          <p:cNvSpPr txBox="1"/>
          <p:nvPr/>
        </p:nvSpPr>
        <p:spPr>
          <a:xfrm>
            <a:off x="8179273" y="4161053"/>
            <a:ext cx="3778872" cy="3054249"/>
          </a:xfrm>
          <a:prstGeom prst="rect">
            <a:avLst/>
          </a:prstGeom>
          <a:noFill/>
          <a:ln>
            <a:noFill/>
          </a:ln>
        </p:spPr>
        <p:txBody>
          <a:bodyPr spcFirstLastPara="1" wrap="square" lIns="91425" tIns="45700" rIns="91425" bIns="45700" rtlCol="0" anchor="t" anchorCtr="0">
            <a:noAutofit/>
          </a:bodyPr>
          <a:lstStyle/>
          <a:p>
            <a:pPr algn="ctr" rtl="0">
              <a:lnSpc>
                <a:spcPct val="90000"/>
              </a:lnSpc>
              <a:spcBef>
                <a:spcPts val="1000"/>
              </a:spcBef>
              <a:buSzPts val="1100"/>
            </a:pPr>
            <a:r>
              <a:rPr lang="fr-CA" b="1" dirty="0">
                <a:latin typeface="Frutiger LT Std 45 Light" panose="020B0402020204020204" pitchFamily="34" charset="0"/>
              </a:rPr>
              <a:t>« Le développement des jeunes enfants prend place dans le contexte des familles et des communautés et se produit à partir des expériences et des environnements quotidiens auxquels les enfants sont exposés dès leur tout jeune âge. »</a:t>
            </a:r>
            <a:endParaRPr dirty="0">
              <a:latin typeface="Frutiger LT Std 45 Light" panose="020B0402020204020204" pitchFamily="34" charset="0"/>
            </a:endParaRPr>
          </a:p>
          <a:p>
            <a:pPr algn="ctr" rtl="0">
              <a:lnSpc>
                <a:spcPct val="80000"/>
              </a:lnSpc>
              <a:spcBef>
                <a:spcPts val="600"/>
              </a:spcBef>
              <a:buSzPts val="1800"/>
            </a:pPr>
            <a:endParaRPr lang="fr-CA" sz="700" dirty="0">
              <a:latin typeface="Frutiger LT Std 45 Light" panose="020B0402020204020204" pitchFamily="34" charset="0"/>
            </a:endParaRPr>
          </a:p>
          <a:p>
            <a:pPr algn="ctr" rtl="0">
              <a:lnSpc>
                <a:spcPct val="80000"/>
              </a:lnSpc>
              <a:spcBef>
                <a:spcPts val="600"/>
              </a:spcBef>
              <a:buSzPts val="1800"/>
            </a:pPr>
            <a:r>
              <a:rPr lang="fr-CA" dirty="0">
                <a:latin typeface="Frutiger LT Std 45 Light" panose="020B0402020204020204" pitchFamily="34" charset="0"/>
              </a:rPr>
              <a:t>~ Charles E. Pascal</a:t>
            </a:r>
            <a:endParaRPr dirty="0">
              <a:latin typeface="Frutiger LT Std 45 Light" panose="020B0402020204020204" pitchFamily="34" charset="0"/>
            </a:endParaRPr>
          </a:p>
        </p:txBody>
      </p:sp>
      <p:pic>
        <p:nvPicPr>
          <p:cNvPr id="2" name="Picture 1"/>
          <p:cNvPicPr>
            <a:picLocks noChangeAspect="1"/>
          </p:cNvPicPr>
          <p:nvPr/>
        </p:nvPicPr>
        <p:blipFill>
          <a:blip r:embed="rId4"/>
          <a:srcRect/>
          <a:stretch/>
        </p:blipFill>
        <p:spPr>
          <a:xfrm>
            <a:off x="8525064" y="1140914"/>
            <a:ext cx="3433081" cy="3020139"/>
          </a:xfrm>
          <a:prstGeom prst="rect">
            <a:avLst/>
          </a:prstGeom>
        </p:spPr>
      </p:pic>
    </p:spTree>
    <p:custDataLst>
      <p:tags r:id="rId1"/>
    </p:custDataLst>
    <p:extLst>
      <p:ext uri="{BB962C8B-B14F-4D97-AF65-F5344CB8AC3E}">
        <p14:creationId xmlns:p14="http://schemas.microsoft.com/office/powerpoint/2010/main" val="2807452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8"/>
          <p:cNvSpPr txBox="1">
            <a:spLocks noGrp="1"/>
          </p:cNvSpPr>
          <p:nvPr>
            <p:ph type="body" idx="1"/>
          </p:nvPr>
        </p:nvSpPr>
        <p:spPr>
          <a:xfrm>
            <a:off x="2724266" y="430589"/>
            <a:ext cx="7372215" cy="10938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fr-FR" sz="4000" b="1" dirty="0">
                <a:solidFill>
                  <a:schemeClr val="tx1"/>
                </a:solidFill>
                <a:latin typeface="Frutiger LT Std 45 Light" panose="020B0402020204020204" pitchFamily="34" charset="0"/>
                <a:sym typeface="Arial"/>
              </a:rPr>
              <a:t>Qu’est-ce-que le programme « Bienvenue à la maternelle »</a:t>
            </a:r>
            <a:endParaRPr lang="fr-FR" sz="4000" b="1" dirty="0">
              <a:solidFill>
                <a:schemeClr val="tx1"/>
              </a:solidFill>
              <a:latin typeface="Frutiger LT Std 45 Light" panose="020B0402020204020204" pitchFamily="34" charset="0"/>
            </a:endParaRPr>
          </a:p>
        </p:txBody>
      </p:sp>
      <p:sp>
        <p:nvSpPr>
          <p:cNvPr id="175" name="Google Shape;175;p8"/>
          <p:cNvSpPr txBox="1"/>
          <p:nvPr/>
        </p:nvSpPr>
        <p:spPr>
          <a:xfrm>
            <a:off x="4319712" y="1636130"/>
            <a:ext cx="4181325" cy="646331"/>
          </a:xfrm>
          <a:prstGeom prst="rect">
            <a:avLst/>
          </a:prstGeom>
          <a:noFill/>
          <a:ln>
            <a:noFill/>
          </a:ln>
        </p:spPr>
        <p:txBody>
          <a:bodyPr spcFirstLastPara="1" wrap="square" lIns="91425" tIns="45700" rIns="91425" bIns="45700" anchor="t" anchorCtr="0">
            <a:spAutoFit/>
          </a:bodyPr>
          <a:lstStyle/>
          <a:p>
            <a:r>
              <a:rPr lang="en-US" sz="1800" dirty="0">
                <a:solidFill>
                  <a:srgbClr val="39B44A"/>
                </a:solidFill>
              </a:rPr>
              <a:t>* double-</a:t>
            </a:r>
            <a:r>
              <a:rPr lang="en-US" sz="1800" dirty="0" err="1">
                <a:solidFill>
                  <a:srgbClr val="39B44A"/>
                </a:solidFill>
              </a:rPr>
              <a:t>cliquez</a:t>
            </a:r>
            <a:r>
              <a:rPr lang="en-US" sz="1800" dirty="0">
                <a:solidFill>
                  <a:srgbClr val="39B44A"/>
                </a:solidFill>
              </a:rPr>
              <a:t> sur le rectangle *</a:t>
            </a:r>
            <a:endParaRPr sz="1800" dirty="0">
              <a:solidFill>
                <a:srgbClr val="39B44A"/>
              </a:solidFill>
            </a:endParaRPr>
          </a:p>
          <a:p>
            <a:endParaRPr sz="1800" dirty="0">
              <a:solidFill>
                <a:srgbClr val="39B44A"/>
              </a:solidFill>
            </a:endParaRPr>
          </a:p>
        </p:txBody>
      </p:sp>
      <p:pic>
        <p:nvPicPr>
          <p:cNvPr id="2" name="aojH6oO3yqg"/>
          <p:cNvPicPr>
            <a:picLocks noRot="1" noChangeAspect="1"/>
          </p:cNvPicPr>
          <p:nvPr>
            <a:videoFile r:link="rId1"/>
          </p:nvPr>
        </p:nvPicPr>
        <p:blipFill>
          <a:blip r:embed="rId4"/>
          <a:stretch>
            <a:fillRect/>
          </a:stretch>
        </p:blipFill>
        <p:spPr>
          <a:xfrm>
            <a:off x="3150849" y="2246819"/>
            <a:ext cx="5890302" cy="3313295"/>
          </a:xfrm>
          <a:prstGeom prst="rect">
            <a:avLst/>
          </a:prstGeom>
        </p:spPr>
      </p:pic>
    </p:spTree>
    <p:extLst>
      <p:ext uri="{BB962C8B-B14F-4D97-AF65-F5344CB8AC3E}">
        <p14:creationId xmlns:p14="http://schemas.microsoft.com/office/powerpoint/2010/main" val="33159036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gb227a8a26e_2_2"/>
          <p:cNvSpPr txBox="1">
            <a:spLocks noGrp="1"/>
          </p:cNvSpPr>
          <p:nvPr>
            <p:ph type="body" idx="1"/>
          </p:nvPr>
        </p:nvSpPr>
        <p:spPr>
          <a:xfrm>
            <a:off x="198224" y="1166047"/>
            <a:ext cx="11778133" cy="1743408"/>
          </a:xfrm>
          <a:prstGeom prst="rect">
            <a:avLst/>
          </a:prstGeom>
          <a:noFill/>
          <a:ln>
            <a:noFill/>
          </a:ln>
        </p:spPr>
        <p:txBody>
          <a:bodyPr spcFirstLastPara="1" wrap="square" lIns="91425" tIns="45700" rIns="91425" bIns="45700" rtlCol="0" anchor="t" anchorCtr="0">
            <a:noAutofit/>
          </a:bodyPr>
          <a:lstStyle/>
          <a:p>
            <a:pPr marL="0" lvl="0" indent="0" algn="just" rtl="0">
              <a:lnSpc>
                <a:spcPct val="90000"/>
              </a:lnSpc>
              <a:spcBef>
                <a:spcPts val="1000"/>
              </a:spcBef>
              <a:spcAft>
                <a:spcPts val="0"/>
              </a:spcAft>
              <a:buSzPts val="1800"/>
              <a:buNone/>
            </a:pPr>
            <a:r>
              <a:rPr lang="fr-CA" sz="2200" dirty="0">
                <a:solidFill>
                  <a:srgbClr val="000000"/>
                </a:solidFill>
                <a:latin typeface="Frutiger LT Std 45 Light" panose="020B0402020204020204" pitchFamily="34" charset="0"/>
                <a:sym typeface="Arial"/>
              </a:rPr>
              <a:t>« Bienvenue à la maternelle » rassemble les familles, les écoles et les collectivités pour faciliter l’entrée à l’école des enfants. </a:t>
            </a:r>
            <a:endParaRPr sz="2200" dirty="0">
              <a:solidFill>
                <a:srgbClr val="000000"/>
              </a:solidFill>
              <a:latin typeface="Frutiger LT Std 45 Light" panose="020B0402020204020204" pitchFamily="34" charset="0"/>
              <a:sym typeface="Arial"/>
            </a:endParaRPr>
          </a:p>
          <a:p>
            <a:pPr marL="0" lvl="0" indent="0" algn="ctr" rtl="0">
              <a:lnSpc>
                <a:spcPct val="90000"/>
              </a:lnSpc>
              <a:spcBef>
                <a:spcPts val="1000"/>
              </a:spcBef>
              <a:spcAft>
                <a:spcPts val="0"/>
              </a:spcAft>
              <a:buSzPts val="1800"/>
              <a:buNone/>
            </a:pPr>
            <a:r>
              <a:rPr lang="fr-CA" sz="2200" dirty="0">
                <a:solidFill>
                  <a:srgbClr val="000000"/>
                </a:solidFill>
                <a:latin typeface="Frutiger LT Std 45 Light" panose="020B0402020204020204" pitchFamily="34" charset="0"/>
                <a:sym typeface="Arial"/>
              </a:rPr>
              <a:t>		</a:t>
            </a:r>
            <a:endParaRPr sz="2200" dirty="0">
              <a:latin typeface="Frutiger LT Std 45 Light" panose="020B0402020204020204" pitchFamily="34" charset="0"/>
              <a:sym typeface="Arial"/>
            </a:endParaRPr>
          </a:p>
          <a:p>
            <a:pPr marL="0" lvl="0" indent="0" algn="ctr" rtl="0">
              <a:lnSpc>
                <a:spcPct val="90000"/>
              </a:lnSpc>
              <a:spcBef>
                <a:spcPts val="1000"/>
              </a:spcBef>
              <a:spcAft>
                <a:spcPts val="0"/>
              </a:spcAft>
              <a:buSzPts val="1800"/>
              <a:buNone/>
            </a:pPr>
            <a:endParaRPr sz="2200" dirty="0">
              <a:latin typeface="Frutiger LT Std 45 Light" panose="020B0402020204020204" pitchFamily="34" charset="0"/>
              <a:sym typeface="Arial"/>
            </a:endParaRPr>
          </a:p>
          <a:p>
            <a:pPr marL="0" lvl="0" indent="0" algn="ctr" rtl="0">
              <a:lnSpc>
                <a:spcPct val="90000"/>
              </a:lnSpc>
              <a:spcBef>
                <a:spcPts val="1000"/>
              </a:spcBef>
              <a:spcAft>
                <a:spcPts val="0"/>
              </a:spcAft>
              <a:buSzPts val="1800"/>
              <a:buNone/>
            </a:pPr>
            <a:r>
              <a:rPr lang="fr-CA" sz="2200" dirty="0">
                <a:latin typeface="Frutiger LT Std 45 Light" panose="020B0402020204020204" pitchFamily="34" charset="0"/>
                <a:sym typeface="Arial"/>
              </a:rPr>
              <a:t>			                 </a:t>
            </a:r>
            <a:endParaRPr sz="2200" dirty="0">
              <a:latin typeface="Frutiger LT Std 45 Light" panose="020B0402020204020204" pitchFamily="34" charset="0"/>
              <a:sym typeface="Arial"/>
            </a:endParaRPr>
          </a:p>
        </p:txBody>
      </p:sp>
      <p:sp>
        <p:nvSpPr>
          <p:cNvPr id="181" name="Google Shape;181;gb227a8a26e_2_2"/>
          <p:cNvSpPr txBox="1">
            <a:spLocks noGrp="1"/>
          </p:cNvSpPr>
          <p:nvPr>
            <p:ph type="body" idx="2"/>
          </p:nvPr>
        </p:nvSpPr>
        <p:spPr>
          <a:xfrm>
            <a:off x="446325" y="85447"/>
            <a:ext cx="11259900" cy="1080600"/>
          </a:xfrm>
          <a:prstGeom prst="rect">
            <a:avLst/>
          </a:prstGeom>
          <a:noFill/>
          <a:ln>
            <a:noFill/>
          </a:ln>
        </p:spPr>
        <p:txBody>
          <a:bodyPr spcFirstLastPara="1" wrap="square" lIns="91425" tIns="45700" rIns="91425" bIns="45700" rtlCol="0" anchor="ctr" anchorCtr="0">
            <a:noAutofit/>
          </a:bodyPr>
          <a:lstStyle/>
          <a:p>
            <a:pPr marL="0" lvl="0" indent="0" algn="l" rtl="0">
              <a:lnSpc>
                <a:spcPct val="90000"/>
              </a:lnSpc>
              <a:spcBef>
                <a:spcPts val="0"/>
              </a:spcBef>
              <a:spcAft>
                <a:spcPts val="0"/>
              </a:spcAft>
              <a:buSzPts val="4400"/>
              <a:buNone/>
            </a:pPr>
            <a:r>
              <a:rPr lang="fr-CA" sz="4000" dirty="0">
                <a:solidFill>
                  <a:schemeClr val="tx1"/>
                </a:solidFill>
                <a:latin typeface="Frutiger LT Std 45 Light" panose="020B0402020204020204" pitchFamily="34" charset="0"/>
                <a:sym typeface="Arial"/>
              </a:rPr>
              <a:t>Pourquoi « Bienvenue à la maternelle »?</a:t>
            </a:r>
            <a:endParaRPr sz="4000" dirty="0">
              <a:solidFill>
                <a:schemeClr val="tx1"/>
              </a:solidFill>
              <a:latin typeface="Frutiger LT Std 45 Light" panose="020B0402020204020204" pitchFamily="34" charset="0"/>
              <a:sym typeface="Arial"/>
            </a:endParaRPr>
          </a:p>
        </p:txBody>
      </p:sp>
      <p:sp>
        <p:nvSpPr>
          <p:cNvPr id="7" name="Google Shape;180;gb227a8a26e_2_2"/>
          <p:cNvSpPr txBox="1">
            <a:spLocks/>
          </p:cNvSpPr>
          <p:nvPr/>
        </p:nvSpPr>
        <p:spPr>
          <a:xfrm>
            <a:off x="643467" y="2128892"/>
            <a:ext cx="6627282" cy="5318328"/>
          </a:xfrm>
          <a:prstGeom prst="rect">
            <a:avLst/>
          </a:prstGeom>
          <a:noFill/>
          <a:ln>
            <a:noFill/>
          </a:ln>
        </p:spPr>
        <p:txBody>
          <a:bodyPr spcFirstLastPara="1" wrap="square" lIns="91425" tIns="45700" rIns="91425" bIns="45700" rtlCol="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rtl="0">
              <a:buClr>
                <a:srgbClr val="000000"/>
              </a:buClr>
              <a:buFont typeface="Arial"/>
              <a:buNone/>
            </a:pPr>
            <a:r>
              <a:rPr lang="fr-CA" sz="2200" b="1" dirty="0">
                <a:solidFill>
                  <a:srgbClr val="000000"/>
                </a:solidFill>
                <a:latin typeface="Frutiger LT Std 45 Light" panose="020B0402020204020204" pitchFamily="34" charset="0"/>
              </a:rPr>
              <a:t>Le programme « Bienvenue à la maternelle » :</a:t>
            </a:r>
          </a:p>
          <a:p>
            <a:pPr marL="0" indent="0" algn="just" rtl="0">
              <a:buClr>
                <a:srgbClr val="000000"/>
              </a:buClr>
              <a:buFont typeface="Arial"/>
              <a:buNone/>
            </a:pPr>
            <a:endParaRPr lang="en-CA" sz="2200" b="1" dirty="0">
              <a:solidFill>
                <a:srgbClr val="000000"/>
              </a:solidFill>
              <a:latin typeface="Frutiger LT Std 45 Light" panose="020B0402020204020204" pitchFamily="34" charset="0"/>
            </a:endParaRPr>
          </a:p>
          <a:p>
            <a:pPr marL="447675" indent="-273050" defTabSz="179388" rtl="0">
              <a:buClr>
                <a:srgbClr val="000000"/>
              </a:buClr>
              <a:buSzPts val="1700"/>
              <a:buFont typeface="Arial"/>
              <a:buChar char="●"/>
              <a:tabLst>
                <a:tab pos="1711325" algn="l"/>
                <a:tab pos="11303000" algn="l"/>
              </a:tabLst>
            </a:pPr>
            <a:r>
              <a:rPr lang="fr-CA" sz="2200" dirty="0">
                <a:solidFill>
                  <a:srgbClr val="000000"/>
                </a:solidFill>
                <a:latin typeface="Frutiger LT Std 45 Light" panose="020B0402020204020204" pitchFamily="34" charset="0"/>
              </a:rPr>
              <a:t>s’appuie sur des recherches pour démontrer </a:t>
            </a:r>
            <a:br>
              <a:rPr lang="fr-CA" sz="2200" dirty="0">
                <a:solidFill>
                  <a:srgbClr val="000000"/>
                </a:solidFill>
                <a:latin typeface="Frutiger LT Std 45 Light" panose="020B0402020204020204" pitchFamily="34" charset="0"/>
              </a:rPr>
            </a:br>
            <a:r>
              <a:rPr lang="fr-CA" sz="2200" dirty="0">
                <a:solidFill>
                  <a:srgbClr val="000000"/>
                </a:solidFill>
                <a:latin typeface="Frutiger LT Std 45 Light" panose="020B0402020204020204" pitchFamily="34" charset="0"/>
              </a:rPr>
              <a:t>le lien entre l’apprentissage préscolaire et la participation des familles</a:t>
            </a:r>
          </a:p>
          <a:p>
            <a:pPr marL="447675" indent="-273050" defTabSz="179388" rtl="0">
              <a:buClr>
                <a:srgbClr val="000000"/>
              </a:buClr>
              <a:buSzPts val="1700"/>
              <a:buFont typeface="Arial"/>
              <a:buChar char="●"/>
              <a:tabLst>
                <a:tab pos="1711325" algn="l"/>
                <a:tab pos="11303000" algn="l"/>
              </a:tabLst>
            </a:pPr>
            <a:endParaRPr lang="en-CA" sz="2200" dirty="0">
              <a:solidFill>
                <a:srgbClr val="FF0000"/>
              </a:solidFill>
              <a:latin typeface="Frutiger LT Std 45 Light" panose="020B0402020204020204" pitchFamily="34" charset="0"/>
            </a:endParaRPr>
          </a:p>
          <a:p>
            <a:pPr marL="447675" indent="-273050" defTabSz="179388" rtl="0">
              <a:spcBef>
                <a:spcPts val="0"/>
              </a:spcBef>
              <a:buClr>
                <a:srgbClr val="000000"/>
              </a:buClr>
              <a:buSzPts val="1700"/>
              <a:buFont typeface="Arial"/>
              <a:buChar char="●"/>
              <a:tabLst>
                <a:tab pos="1711325" algn="l"/>
                <a:tab pos="11303000" algn="l"/>
              </a:tabLst>
            </a:pPr>
            <a:r>
              <a:rPr lang="fr-CA" sz="2200" dirty="0">
                <a:solidFill>
                  <a:srgbClr val="000000"/>
                </a:solidFill>
                <a:latin typeface="Frutiger LT Std 45 Light" panose="020B0402020204020204" pitchFamily="34" charset="0"/>
              </a:rPr>
              <a:t>utilise l’apprentissage par le jeu basé sur l’investigation et l’expérience</a:t>
            </a:r>
          </a:p>
          <a:p>
            <a:pPr marL="447675" indent="-273050" defTabSz="179388" rtl="0">
              <a:spcBef>
                <a:spcPts val="0"/>
              </a:spcBef>
              <a:buClr>
                <a:srgbClr val="000000"/>
              </a:buClr>
              <a:buSzPts val="1700"/>
              <a:buFont typeface="Arial"/>
              <a:buChar char="●"/>
              <a:tabLst>
                <a:tab pos="1711325" algn="l"/>
                <a:tab pos="11303000" algn="l"/>
              </a:tabLst>
            </a:pPr>
            <a:endParaRPr lang="en-CA" sz="2200" dirty="0">
              <a:solidFill>
                <a:srgbClr val="000000"/>
              </a:solidFill>
              <a:latin typeface="Frutiger LT Std 45 Light" panose="020B0402020204020204" pitchFamily="34" charset="0"/>
            </a:endParaRPr>
          </a:p>
          <a:p>
            <a:pPr marL="447675" indent="-273050" defTabSz="179388" rtl="0">
              <a:spcBef>
                <a:spcPts val="0"/>
              </a:spcBef>
              <a:buClr>
                <a:srgbClr val="000000"/>
              </a:buClr>
              <a:buSzPts val="1700"/>
              <a:buFont typeface="Arial"/>
              <a:buChar char="●"/>
              <a:tabLst>
                <a:tab pos="1711325" algn="l"/>
                <a:tab pos="11303000" algn="l"/>
              </a:tabLst>
            </a:pPr>
            <a:r>
              <a:rPr lang="fr-CA" sz="2200" dirty="0">
                <a:solidFill>
                  <a:srgbClr val="000000"/>
                </a:solidFill>
                <a:latin typeface="Frutiger LT Std 45 Light" panose="020B0402020204020204" pitchFamily="34" charset="0"/>
              </a:rPr>
              <a:t>intègre les 6 compétences globales</a:t>
            </a:r>
          </a:p>
          <a:p>
            <a:pPr marL="0" indent="0" algn="just" rtl="0">
              <a:buClr>
                <a:srgbClr val="000000"/>
              </a:buClr>
              <a:buFont typeface="Arial"/>
              <a:buNone/>
            </a:pPr>
            <a:endParaRPr lang="en-CA" sz="2200" dirty="0">
              <a:solidFill>
                <a:srgbClr val="000000"/>
              </a:solidFill>
              <a:latin typeface="Frutiger LT Std 45 Light" panose="020B0402020204020204" pitchFamily="34" charset="0"/>
            </a:endParaRPr>
          </a:p>
          <a:p>
            <a:pPr marL="0" indent="0" algn="just" rtl="0">
              <a:buClr>
                <a:srgbClr val="000000"/>
              </a:buClr>
              <a:buFont typeface="Arial"/>
              <a:buNone/>
            </a:pPr>
            <a:endParaRPr lang="en-CA" sz="2200" dirty="0">
              <a:solidFill>
                <a:srgbClr val="000000"/>
              </a:solidFill>
              <a:latin typeface="Frutiger LT Std 45 Light" panose="020B0402020204020204" pitchFamily="34" charset="0"/>
            </a:endParaRPr>
          </a:p>
          <a:p>
            <a:pPr marL="0" indent="0" algn="just" rtl="0">
              <a:buClr>
                <a:srgbClr val="000000"/>
              </a:buClr>
              <a:buFont typeface="Arial"/>
              <a:buNone/>
            </a:pPr>
            <a:r>
              <a:rPr lang="fr-CA" sz="2200" dirty="0">
                <a:solidFill>
                  <a:srgbClr val="000000"/>
                </a:solidFill>
                <a:latin typeface="Frutiger LT Std 45 Light" panose="020B0402020204020204" pitchFamily="34" charset="0"/>
              </a:rPr>
              <a:t>			                 </a:t>
            </a:r>
          </a:p>
        </p:txBody>
      </p:sp>
      <p:pic>
        <p:nvPicPr>
          <p:cNvPr id="8" name="Picture 7"/>
          <p:cNvPicPr>
            <a:picLocks noChangeAspect="1"/>
          </p:cNvPicPr>
          <p:nvPr/>
        </p:nvPicPr>
        <p:blipFill>
          <a:blip r:embed="rId4"/>
          <a:stretch>
            <a:fillRect/>
          </a:stretch>
        </p:blipFill>
        <p:spPr>
          <a:xfrm>
            <a:off x="7160042" y="2604655"/>
            <a:ext cx="4546183" cy="3015443"/>
          </a:xfrm>
          <a:prstGeom prst="rect">
            <a:avLst/>
          </a:prstGeom>
          <a:ln w="38100">
            <a:solidFill>
              <a:srgbClr val="6A89BC"/>
            </a:solidFill>
          </a:ln>
        </p:spPr>
      </p:pic>
    </p:spTree>
    <p:custDataLst>
      <p:tags r:id="rId1"/>
    </p:custDataLst>
    <p:extLst>
      <p:ext uri="{BB962C8B-B14F-4D97-AF65-F5344CB8AC3E}">
        <p14:creationId xmlns:p14="http://schemas.microsoft.com/office/powerpoint/2010/main" val="355998458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44"/>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Basis">
  <a:themeElements>
    <a:clrScheme name="Custom 2">
      <a:dk1>
        <a:srgbClr val="000000"/>
      </a:dk1>
      <a:lt1>
        <a:srgbClr val="FFFFFF"/>
      </a:lt1>
      <a:dk2>
        <a:srgbClr val="565349"/>
      </a:dk2>
      <a:lt2>
        <a:srgbClr val="DDDDDD"/>
      </a:lt2>
      <a:accent1>
        <a:srgbClr val="009044"/>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TM03457444[[fn=Basis]]</Template>
  <TotalTime>8713</TotalTime>
  <Words>6704</Words>
  <Application>Microsoft Office PowerPoint</Application>
  <PresentationFormat>Widescreen</PresentationFormat>
  <Paragraphs>567</Paragraphs>
  <Slides>43</Slides>
  <Notes>43</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43</vt:i4>
      </vt:variant>
    </vt:vector>
  </HeadingPairs>
  <TitlesOfParts>
    <vt:vector size="54" baseType="lpstr">
      <vt:lpstr>Arial</vt:lpstr>
      <vt:lpstr>Calibri</vt:lpstr>
      <vt:lpstr>Corbel</vt:lpstr>
      <vt:lpstr>Courier New</vt:lpstr>
      <vt:lpstr>Frutiger LT 45 Light</vt:lpstr>
      <vt:lpstr>Frutiger LT Std 45 Light</vt:lpstr>
      <vt:lpstr>Frutiger LT Std 47 Light Condensed</vt:lpstr>
      <vt:lpstr>Frutiger LT Std 57 Condensed</vt:lpstr>
      <vt:lpstr>Frutiger LT Std 67 Bold Condensed</vt:lpstr>
      <vt:lpstr>Wingdings</vt:lpstr>
      <vt:lpstr>Basis</vt:lpstr>
      <vt:lpstr>Bienvenue à la maternelle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Kindergarten</dc:title>
  <dc:creator>Diane Wood</dc:creator>
  <cp:lastModifiedBy>emilie</cp:lastModifiedBy>
  <cp:revision>99</cp:revision>
  <dcterms:created xsi:type="dcterms:W3CDTF">2019-08-30T15:02:58Z</dcterms:created>
  <dcterms:modified xsi:type="dcterms:W3CDTF">2023-03-09T15:04:20Z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603AEF12-8BE9-4446-97F0-94B733192F0B</vt:lpwstr>
  </property>
  <property fmtid="{D5CDD505-2E9C-101B-9397-08002B2CF9AE}" pid="3" name="ArticulatePath">
    <vt:lpwstr>2021 WTK Educator Professional Learning Slides (FINAL)_FR</vt:lpwstr>
  </property>
</Properties>
</file>